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handoutMasterIdLst>
    <p:handoutMasterId r:id="rId39"/>
  </p:handoutMasterIdLst>
  <p:sldIdLst>
    <p:sldId id="380" r:id="rId5"/>
    <p:sldId id="337" r:id="rId6"/>
    <p:sldId id="399" r:id="rId7"/>
    <p:sldId id="400" r:id="rId8"/>
    <p:sldId id="401" r:id="rId9"/>
    <p:sldId id="402" r:id="rId10"/>
    <p:sldId id="397" r:id="rId11"/>
    <p:sldId id="398" r:id="rId12"/>
    <p:sldId id="382" r:id="rId13"/>
    <p:sldId id="384" r:id="rId14"/>
    <p:sldId id="383" r:id="rId15"/>
    <p:sldId id="386" r:id="rId16"/>
    <p:sldId id="387" r:id="rId17"/>
    <p:sldId id="418" r:id="rId18"/>
    <p:sldId id="389" r:id="rId19"/>
    <p:sldId id="390" r:id="rId20"/>
    <p:sldId id="396" r:id="rId21"/>
    <p:sldId id="391" r:id="rId22"/>
    <p:sldId id="392" r:id="rId23"/>
    <p:sldId id="415" r:id="rId24"/>
    <p:sldId id="416" r:id="rId25"/>
    <p:sldId id="388" r:id="rId26"/>
    <p:sldId id="409" r:id="rId27"/>
    <p:sldId id="410" r:id="rId28"/>
    <p:sldId id="411" r:id="rId29"/>
    <p:sldId id="412" r:id="rId30"/>
    <p:sldId id="413" r:id="rId31"/>
    <p:sldId id="414" r:id="rId32"/>
    <p:sldId id="417" r:id="rId33"/>
    <p:sldId id="393" r:id="rId34"/>
    <p:sldId id="394" r:id="rId35"/>
    <p:sldId id="395" r:id="rId36"/>
    <p:sldId id="381" r:id="rId37"/>
  </p:sldIdLst>
  <p:sldSz cx="9144000" cy="6858000" type="screen4x3"/>
  <p:notesSz cx="6797675" cy="99298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ophie Bragg" initials="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AB"/>
    <a:srgbClr val="216130"/>
    <a:srgbClr val="FFCC00"/>
    <a:srgbClr val="000000"/>
    <a:srgbClr val="E6A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20" autoAdjust="0"/>
    <p:restoredTop sz="94728" autoAdjust="0"/>
  </p:normalViewPr>
  <p:slideViewPr>
    <p:cSldViewPr>
      <p:cViewPr varScale="1">
        <p:scale>
          <a:sx n="66" d="100"/>
          <a:sy n="66" d="100"/>
        </p:scale>
        <p:origin x="105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364"/>
    </p:cViewPr>
  </p:sorterViewPr>
  <p:notesViewPr>
    <p:cSldViewPr>
      <p:cViewPr varScale="1">
        <p:scale>
          <a:sx n="54" d="100"/>
          <a:sy n="54" d="100"/>
        </p:scale>
        <p:origin x="-2586" y="-78"/>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91"/>
          </a:xfrm>
          <a:prstGeom prst="rect">
            <a:avLst/>
          </a:prstGeom>
        </p:spPr>
        <p:txBody>
          <a:bodyPr vert="horz" lIns="91440" tIns="45720" rIns="91440" bIns="45720" rtlCol="0"/>
          <a:lstStyle>
            <a:lvl1pPr algn="l">
              <a:defRPr sz="1200">
                <a:latin typeface="Arial" pitchFamily="34" charset="0"/>
              </a:defRPr>
            </a:lvl1pPr>
          </a:lstStyle>
          <a:p>
            <a:pPr>
              <a:defRPr/>
            </a:pPr>
            <a:endParaRPr lang="en-GB"/>
          </a:p>
        </p:txBody>
      </p:sp>
      <p:sp>
        <p:nvSpPr>
          <p:cNvPr id="3" name="Date Placeholder 2"/>
          <p:cNvSpPr>
            <a:spLocks noGrp="1"/>
          </p:cNvSpPr>
          <p:nvPr>
            <p:ph type="dt" sz="quarter" idx="1"/>
          </p:nvPr>
        </p:nvSpPr>
        <p:spPr>
          <a:xfrm>
            <a:off x="3850443" y="0"/>
            <a:ext cx="2945659" cy="496491"/>
          </a:xfrm>
          <a:prstGeom prst="rect">
            <a:avLst/>
          </a:prstGeom>
        </p:spPr>
        <p:txBody>
          <a:bodyPr vert="horz" lIns="91440" tIns="45720" rIns="91440" bIns="45720" rtlCol="0"/>
          <a:lstStyle>
            <a:lvl1pPr algn="r">
              <a:defRPr sz="1200">
                <a:latin typeface="Arial" pitchFamily="34" charset="0"/>
              </a:defRPr>
            </a:lvl1pPr>
          </a:lstStyle>
          <a:p>
            <a:pPr>
              <a:defRPr/>
            </a:pPr>
            <a:fld id="{E716BB81-F83E-4195-8760-266004ABB833}" type="datetimeFigureOut">
              <a:rPr lang="en-US"/>
              <a:pPr>
                <a:defRPr/>
              </a:pPr>
              <a:t>6/10/2014</a:t>
            </a:fld>
            <a:endParaRPr lang="en-GB"/>
          </a:p>
        </p:txBody>
      </p:sp>
      <p:sp>
        <p:nvSpPr>
          <p:cNvPr id="4" name="Footer Placeholder 3"/>
          <p:cNvSpPr>
            <a:spLocks noGrp="1"/>
          </p:cNvSpPr>
          <p:nvPr>
            <p:ph type="ftr" sz="quarter" idx="2"/>
          </p:nvPr>
        </p:nvSpPr>
        <p:spPr>
          <a:xfrm>
            <a:off x="0" y="9431599"/>
            <a:ext cx="2945659" cy="496491"/>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GB"/>
          </a:p>
        </p:txBody>
      </p:sp>
      <p:sp>
        <p:nvSpPr>
          <p:cNvPr id="5" name="Slide Number Placeholder 4"/>
          <p:cNvSpPr>
            <a:spLocks noGrp="1"/>
          </p:cNvSpPr>
          <p:nvPr>
            <p:ph type="sldNum" sz="quarter" idx="3"/>
          </p:nvPr>
        </p:nvSpPr>
        <p:spPr>
          <a:xfrm>
            <a:off x="3850443" y="9431599"/>
            <a:ext cx="2945659" cy="496491"/>
          </a:xfrm>
          <a:prstGeom prst="rect">
            <a:avLst/>
          </a:prstGeom>
        </p:spPr>
        <p:txBody>
          <a:bodyPr vert="horz" lIns="91440" tIns="45720" rIns="91440" bIns="45720" rtlCol="0" anchor="b"/>
          <a:lstStyle>
            <a:lvl1pPr algn="r">
              <a:defRPr sz="1200">
                <a:latin typeface="Arial" pitchFamily="34" charset="0"/>
              </a:defRPr>
            </a:lvl1pPr>
          </a:lstStyle>
          <a:p>
            <a:pPr>
              <a:defRPr/>
            </a:pPr>
            <a:fld id="{756D83AC-8CF9-4464-826B-4914C62B407E}" type="slidenum">
              <a:rPr lang="en-GB"/>
              <a:pPr>
                <a:defRPr/>
              </a:pPr>
              <a:t>‹#›</a:t>
            </a:fld>
            <a:endParaRPr lang="en-GB"/>
          </a:p>
        </p:txBody>
      </p:sp>
    </p:spTree>
    <p:extLst>
      <p:ext uri="{BB962C8B-B14F-4D97-AF65-F5344CB8AC3E}">
        <p14:creationId xmlns:p14="http://schemas.microsoft.com/office/powerpoint/2010/main" val="3210269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91"/>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50443" y="0"/>
            <a:ext cx="2945659" cy="496491"/>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288C865-0144-48CC-9B93-3D42FED24402}" type="datetimeFigureOut">
              <a:rPr lang="en-US"/>
              <a:pPr>
                <a:defRPr/>
              </a:pPr>
              <a:t>6/10/2014</a:t>
            </a:fld>
            <a:endParaRPr lang="en-GB"/>
          </a:p>
        </p:txBody>
      </p:sp>
      <p:sp>
        <p:nvSpPr>
          <p:cNvPr id="4" name="Slide Image Placehold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768" y="4716661"/>
            <a:ext cx="5438140" cy="4468416"/>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31599"/>
            <a:ext cx="2945659" cy="496491"/>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50443" y="9431599"/>
            <a:ext cx="2945659" cy="496491"/>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08E57DA-763F-424A-9BD0-73CDEBC4A84B}" type="slidenum">
              <a:rPr lang="en-GB"/>
              <a:pPr>
                <a:defRPr/>
              </a:pPr>
              <a:t>‹#›</a:t>
            </a:fld>
            <a:endParaRPr lang="en-GB"/>
          </a:p>
        </p:txBody>
      </p:sp>
    </p:spTree>
    <p:extLst>
      <p:ext uri="{BB962C8B-B14F-4D97-AF65-F5344CB8AC3E}">
        <p14:creationId xmlns:p14="http://schemas.microsoft.com/office/powerpoint/2010/main" val="15699204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4" name="Slide Number Placeholder 3"/>
          <p:cNvSpPr>
            <a:spLocks noGrp="1"/>
          </p:cNvSpPr>
          <p:nvPr>
            <p:ph type="sldNum" sz="quarter" idx="5"/>
          </p:nvPr>
        </p:nvSpPr>
        <p:spPr/>
        <p:txBody>
          <a:bodyPr/>
          <a:lstStyle/>
          <a:p>
            <a:pPr>
              <a:defRPr/>
            </a:pPr>
            <a:fld id="{412F6F5A-CA8A-446F-A753-4597E910414B}" type="slidenum">
              <a:rPr lang="en-GB" smtClean="0"/>
              <a:pPr>
                <a:defRPr/>
              </a:pPr>
              <a:t>1</a:t>
            </a:fld>
            <a:endParaRPr lang="en-GB"/>
          </a:p>
        </p:txBody>
      </p:sp>
    </p:spTree>
    <p:extLst>
      <p:ext uri="{BB962C8B-B14F-4D97-AF65-F5344CB8AC3E}">
        <p14:creationId xmlns:p14="http://schemas.microsoft.com/office/powerpoint/2010/main" val="28719157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844824"/>
            <a:ext cx="7772400" cy="1470025"/>
          </a:xfrm>
        </p:spPr>
        <p:txBody>
          <a:bodyPr/>
          <a:lstStyle>
            <a:lvl1pPr>
              <a:defRPr kumimoji="0" lang="en-GB" sz="3600" b="1" i="0" u="none" strike="noStrike" kern="1200" cap="none" spc="0" normalizeH="0" baseline="0" noProof="0" dirty="0">
                <a:ln>
                  <a:noFill/>
                </a:ln>
                <a:solidFill>
                  <a:srgbClr val="0067AB"/>
                </a:solidFill>
                <a:effectLst/>
                <a:uLnTx/>
                <a:uFillTx/>
                <a:latin typeface="+mj-lt"/>
                <a:ea typeface="+mj-ea"/>
                <a:cs typeface="+mj-cs"/>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599" y="3717032"/>
            <a:ext cx="6400800" cy="694928"/>
          </a:xfrm>
        </p:spPr>
        <p:txBody>
          <a:bodyPr/>
          <a:lstStyle>
            <a:lvl1pPr marL="0" indent="0" algn="ctr">
              <a:buNone/>
              <a:defRPr lang="en-GB" sz="2800" b="1" i="1" kern="1200" dirty="0">
                <a:solidFill>
                  <a:srgbClr val="0067AB"/>
                </a:solidFill>
                <a:latin typeface="Arial"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pPr>
              <a:defRPr/>
            </a:pPr>
            <a:fld id="{1EDBA1B7-98E0-4A44-8216-81828A83B85C}" type="datetimeFigureOut">
              <a:rPr lang="en-US"/>
              <a:pPr>
                <a:defRPr/>
              </a:pPr>
              <a:t>6/10/2014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591D453-FB75-4BBB-8029-814F21B2939A}" type="slidenum">
              <a:rPr lang="en-GB"/>
              <a:pPr>
                <a:defRPr/>
              </a:pPr>
              <a:t>‹#›</a:t>
            </a:fld>
            <a:endParaRPr lang="en-GB"/>
          </a:p>
        </p:txBody>
      </p:sp>
      <p:sp>
        <p:nvSpPr>
          <p:cNvPr id="17" name="Content Placeholder 16"/>
          <p:cNvSpPr>
            <a:spLocks noGrp="1"/>
          </p:cNvSpPr>
          <p:nvPr>
            <p:ph sz="quarter" idx="13" hasCustomPrompt="1"/>
          </p:nvPr>
        </p:nvSpPr>
        <p:spPr>
          <a:xfrm>
            <a:off x="1403648" y="4797425"/>
            <a:ext cx="6408712" cy="431800"/>
          </a:xfrm>
        </p:spPr>
        <p:txBody>
          <a:bodyPr/>
          <a:lstStyle>
            <a:lvl1pPr marL="0" indent="0" algn="ctr">
              <a:buNone/>
              <a:defRPr lang="en-US" sz="2000" b="1" i="0" kern="1200" dirty="0" smtClean="0">
                <a:solidFill>
                  <a:srgbClr val="0067AB"/>
                </a:solidFill>
                <a:latin typeface="Arial" pitchFamily="34" charset="0"/>
                <a:ea typeface="+mn-ea"/>
                <a:cs typeface="+mn-cs"/>
              </a:defRPr>
            </a:lvl1pPr>
            <a:lvl2pPr>
              <a:defRPr lang="en-US" sz="2800" b="1" i="1" kern="1200" dirty="0" smtClean="0">
                <a:solidFill>
                  <a:srgbClr val="0067AB"/>
                </a:solidFill>
                <a:latin typeface="Arial" pitchFamily="34" charset="0"/>
                <a:ea typeface="+mn-ea"/>
                <a:cs typeface="+mn-cs"/>
              </a:defRPr>
            </a:lvl2pPr>
            <a:lvl3pPr>
              <a:defRPr lang="en-US" sz="2800" b="1" i="1" kern="1200" dirty="0" smtClean="0">
                <a:solidFill>
                  <a:srgbClr val="0067AB"/>
                </a:solidFill>
                <a:latin typeface="Arial" pitchFamily="34" charset="0"/>
                <a:ea typeface="+mn-ea"/>
                <a:cs typeface="+mn-cs"/>
              </a:defRPr>
            </a:lvl3pPr>
            <a:lvl4pPr>
              <a:defRPr lang="en-US" sz="2800" b="1" i="1" kern="1200" dirty="0" smtClean="0">
                <a:solidFill>
                  <a:srgbClr val="0067AB"/>
                </a:solidFill>
                <a:latin typeface="Arial" pitchFamily="34" charset="0"/>
                <a:ea typeface="+mn-ea"/>
                <a:cs typeface="+mn-cs"/>
              </a:defRPr>
            </a:lvl4pPr>
            <a:lvl5pPr>
              <a:defRPr lang="en-US" sz="2800" b="1" i="1" kern="1200" dirty="0" smtClean="0">
                <a:solidFill>
                  <a:srgbClr val="0067AB"/>
                </a:solidFill>
                <a:latin typeface="Arial" pitchFamily="34" charset="0"/>
                <a:ea typeface="+mn-ea"/>
                <a:cs typeface="+mn-cs"/>
              </a:defRPr>
            </a:lvl5pPr>
          </a:lstStyle>
          <a:p>
            <a:pPr lvl="0"/>
            <a:r>
              <a:rPr lang="en-US" dirty="0" smtClean="0"/>
              <a:t>Click to edit Date/Event styles</a:t>
            </a:r>
          </a:p>
        </p:txBody>
      </p:sp>
      <p:pic>
        <p:nvPicPr>
          <p:cNvPr id="8" name="Picture 10" descr="bandeau-image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1680" y="914845"/>
            <a:ext cx="5640387" cy="844550"/>
          </a:xfrm>
          <a:prstGeom prst="rect">
            <a:avLst/>
          </a:prstGeom>
          <a:noFill/>
          <a:ln>
            <a:noFill/>
          </a:ln>
          <a:effectLst>
            <a:outerShdw dist="76199" dir="2700000" algn="ctr" rotWithShape="0">
              <a:srgbClr val="C1C1C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bandeau natur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LOGO CE-EN-quadri.eps"/>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707313" y="0"/>
            <a:ext cx="1436687"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4388A38-0AAF-4EAA-A610-F355B7A28DC9}" type="datetimeFigureOut">
              <a:rPr lang="en-US"/>
              <a:pPr>
                <a:defRPr/>
              </a:pPr>
              <a:t>6/10/2014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52A9129-DC58-4FC8-AAF0-1736F9DFFD31}" type="slidenum">
              <a:rPr lang="en-GB"/>
              <a:pPr>
                <a:defRPr/>
              </a:pPr>
              <a:t>‹#›</a:t>
            </a:fld>
            <a:endParaRPr lang="en-GB"/>
          </a:p>
        </p:txBody>
      </p:sp>
      <p:sp>
        <p:nvSpPr>
          <p:cNvPr id="7" name="Title 1"/>
          <p:cNvSpPr txBox="1">
            <a:spLocks/>
          </p:cNvSpPr>
          <p:nvPr userDrawn="1"/>
        </p:nvSpPr>
        <p:spPr bwMode="auto">
          <a:xfrm>
            <a:off x="179512" y="6453336"/>
            <a:ext cx="1584176" cy="21602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tabLst>
                <a:tab pos="514350" algn="l"/>
                <a:tab pos="630238" algn="l"/>
                <a:tab pos="798513" algn="l"/>
                <a:tab pos="857250" algn="l"/>
              </a:tabLst>
            </a:pPr>
            <a:r>
              <a:rPr lang="en-GB" sz="1000" b="1" dirty="0" smtClean="0">
                <a:solidFill>
                  <a:srgbClr val="0067AB"/>
                </a:solidFill>
              </a:rPr>
              <a:t>icfi.com</a:t>
            </a:r>
            <a:r>
              <a:rPr lang="en-GB" sz="1000" b="1" baseline="0" dirty="0" smtClean="0">
                <a:solidFill>
                  <a:srgbClr val="0067AB"/>
                </a:solidFill>
              </a:rPr>
              <a:t> </a:t>
            </a:r>
            <a:r>
              <a:rPr lang="en-GB" sz="1000" b="1" dirty="0" smtClean="0">
                <a:solidFill>
                  <a:srgbClr val="0067AB"/>
                </a:solidFill>
              </a:rPr>
              <a:t>|</a:t>
            </a:r>
            <a:r>
              <a:rPr lang="en-GB" sz="1000" b="1" baseline="0" dirty="0" smtClean="0">
                <a:solidFill>
                  <a:srgbClr val="0067AB"/>
                </a:solidFill>
              </a:rPr>
              <a:t> </a:t>
            </a:r>
            <a:r>
              <a:rPr lang="en-GB" sz="1000" b="1" dirty="0" smtClean="0">
                <a:solidFill>
                  <a:srgbClr val="0067AB"/>
                </a:solidFill>
              </a:rPr>
              <a:t>ghkint.com</a:t>
            </a:r>
          </a:p>
        </p:txBody>
      </p:sp>
      <p:sp>
        <p:nvSpPr>
          <p:cNvPr id="8" name="Title 1"/>
          <p:cNvSpPr>
            <a:spLocks noGrp="1"/>
          </p:cNvSpPr>
          <p:nvPr>
            <p:ph type="title"/>
          </p:nvPr>
        </p:nvSpPr>
        <p:spPr>
          <a:xfrm>
            <a:off x="142844" y="116632"/>
            <a:ext cx="8543956" cy="792088"/>
          </a:xfrm>
        </p:spPr>
        <p:txBody>
          <a:bodyPr>
            <a:noAutofit/>
          </a:bodyPr>
          <a:lstStyle>
            <a:lvl1pPr algn="l">
              <a:defRPr sz="2800" b="1">
                <a:solidFill>
                  <a:srgbClr val="0067AB"/>
                </a:solidFill>
                <a:latin typeface="+mj-lt"/>
              </a:defRPr>
            </a:lvl1pPr>
          </a:lstStyle>
          <a:p>
            <a:endParaRPr lang="en-GB"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10BE623-ABC0-43FF-85C1-5AFDD6066FF9}" type="datetimeFigureOut">
              <a:rPr lang="en-US"/>
              <a:pPr>
                <a:defRPr/>
              </a:pPr>
              <a:t>6/10/2014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FD8066B-B31F-44C1-8C29-811E147C6BE5}" type="slidenum">
              <a:rPr lang="en-GB"/>
              <a:pPr>
                <a:defRPr/>
              </a:pPr>
              <a:t>‹#›</a:t>
            </a:fld>
            <a:endParaRPr lang="en-GB"/>
          </a:p>
        </p:txBody>
      </p:sp>
      <p:sp>
        <p:nvSpPr>
          <p:cNvPr id="7" name="Title 1"/>
          <p:cNvSpPr txBox="1">
            <a:spLocks/>
          </p:cNvSpPr>
          <p:nvPr userDrawn="1"/>
        </p:nvSpPr>
        <p:spPr bwMode="auto">
          <a:xfrm>
            <a:off x="179512" y="6453336"/>
            <a:ext cx="1584176" cy="21602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tabLst>
                <a:tab pos="514350" algn="l"/>
                <a:tab pos="630238" algn="l"/>
                <a:tab pos="798513" algn="l"/>
                <a:tab pos="857250" algn="l"/>
              </a:tabLst>
            </a:pPr>
            <a:r>
              <a:rPr lang="en-GB" sz="1000" b="1" dirty="0" smtClean="0">
                <a:solidFill>
                  <a:srgbClr val="0067AB"/>
                </a:solidFill>
              </a:rPr>
              <a:t>icfi.com</a:t>
            </a:r>
            <a:r>
              <a:rPr lang="en-GB" sz="1000" b="1" baseline="0" dirty="0" smtClean="0">
                <a:solidFill>
                  <a:srgbClr val="0067AB"/>
                </a:solidFill>
              </a:rPr>
              <a:t> </a:t>
            </a:r>
            <a:r>
              <a:rPr lang="en-GB" sz="1000" b="1" dirty="0" smtClean="0">
                <a:solidFill>
                  <a:srgbClr val="0067AB"/>
                </a:solidFill>
              </a:rPr>
              <a:t>|</a:t>
            </a:r>
            <a:r>
              <a:rPr lang="en-GB" sz="1000" b="1" baseline="0" dirty="0" smtClean="0">
                <a:solidFill>
                  <a:srgbClr val="0067AB"/>
                </a:solidFill>
              </a:rPr>
              <a:t> </a:t>
            </a:r>
            <a:r>
              <a:rPr lang="en-GB" sz="1000" b="1" dirty="0" smtClean="0">
                <a:solidFill>
                  <a:srgbClr val="0067AB"/>
                </a:solidFill>
              </a:rPr>
              <a:t>ghkint.com</a:t>
            </a: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cxnSp>
        <p:nvCxnSpPr>
          <p:cNvPr id="2" name="Straight Connector 1"/>
          <p:cNvCxnSpPr/>
          <p:nvPr userDrawn="1"/>
        </p:nvCxnSpPr>
        <p:spPr>
          <a:xfrm>
            <a:off x="0" y="6072188"/>
            <a:ext cx="9144000" cy="0"/>
          </a:xfrm>
          <a:prstGeom prst="line">
            <a:avLst/>
          </a:prstGeom>
          <a:ln w="12700">
            <a:solidFill>
              <a:srgbClr val="216130"/>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userDrawn="1"/>
        </p:nvCxnSpPr>
        <p:spPr>
          <a:xfrm>
            <a:off x="0" y="1000125"/>
            <a:ext cx="9144000" cy="0"/>
          </a:xfrm>
          <a:prstGeom prst="line">
            <a:avLst/>
          </a:prstGeom>
          <a:ln w="12700">
            <a:solidFill>
              <a:srgbClr val="216130"/>
            </a:solidFill>
          </a:ln>
        </p:spPr>
        <p:style>
          <a:lnRef idx="1">
            <a:schemeClr val="accent1"/>
          </a:lnRef>
          <a:fillRef idx="0">
            <a:schemeClr val="accent1"/>
          </a:fillRef>
          <a:effectRef idx="0">
            <a:schemeClr val="accent1"/>
          </a:effectRef>
          <a:fontRef idx="minor">
            <a:schemeClr val="tx1"/>
          </a:fontRef>
        </p:style>
      </p:cxnSp>
      <p:sp>
        <p:nvSpPr>
          <p:cNvPr id="6" name="Date Placeholder 1"/>
          <p:cNvSpPr>
            <a:spLocks noGrp="1"/>
          </p:cNvSpPr>
          <p:nvPr>
            <p:ph type="dt" sz="half" idx="10"/>
          </p:nvPr>
        </p:nvSpPr>
        <p:spPr/>
        <p:txBody>
          <a:bodyPr/>
          <a:lstStyle>
            <a:lvl1pPr>
              <a:defRPr/>
            </a:lvl1pPr>
          </a:lstStyle>
          <a:p>
            <a:pPr>
              <a:defRPr/>
            </a:pPr>
            <a:fld id="{D65B2FF8-E76F-4361-8EF3-C75764A5EACD}" type="datetimeFigureOut">
              <a:rPr lang="en-US"/>
              <a:pPr>
                <a:defRPr/>
              </a:pPr>
              <a:t>6/10/2014</a:t>
            </a:fld>
            <a:endParaRPr lang="en-GB"/>
          </a:p>
        </p:txBody>
      </p:sp>
      <p:sp>
        <p:nvSpPr>
          <p:cNvPr id="7" name="Footer Placeholder 2"/>
          <p:cNvSpPr>
            <a:spLocks noGrp="1"/>
          </p:cNvSpPr>
          <p:nvPr>
            <p:ph type="ftr" sz="quarter" idx="11"/>
          </p:nvPr>
        </p:nvSpPr>
        <p:spPr/>
        <p:txBody>
          <a:bodyPr/>
          <a:lstStyle>
            <a:lvl1pPr>
              <a:defRPr/>
            </a:lvl1pPr>
          </a:lstStyle>
          <a:p>
            <a:pPr>
              <a:defRPr/>
            </a:pPr>
            <a:endParaRPr lang="en-GB"/>
          </a:p>
        </p:txBody>
      </p:sp>
      <p:sp>
        <p:nvSpPr>
          <p:cNvPr id="8" name="Slide Number Placeholder 3"/>
          <p:cNvSpPr>
            <a:spLocks noGrp="1"/>
          </p:cNvSpPr>
          <p:nvPr>
            <p:ph type="sldNum" sz="quarter" idx="12"/>
          </p:nvPr>
        </p:nvSpPr>
        <p:spPr/>
        <p:txBody>
          <a:bodyPr/>
          <a:lstStyle>
            <a:lvl1pPr>
              <a:defRPr/>
            </a:lvl1pPr>
          </a:lstStyle>
          <a:p>
            <a:pPr>
              <a:defRPr/>
            </a:pPr>
            <a:fld id="{818654DB-46D1-4484-98AE-73EB11F4FE1D}" type="slidenum">
              <a:rPr lang="en-GB"/>
              <a:pPr>
                <a:defRPr/>
              </a:pPr>
              <a:t>‹#›</a:t>
            </a:fld>
            <a:endParaRPr lang="en-GB"/>
          </a:p>
        </p:txBody>
      </p:sp>
      <p:sp>
        <p:nvSpPr>
          <p:cNvPr id="9" name="Title 1"/>
          <p:cNvSpPr txBox="1">
            <a:spLocks/>
          </p:cNvSpPr>
          <p:nvPr userDrawn="1"/>
        </p:nvSpPr>
        <p:spPr bwMode="auto">
          <a:xfrm>
            <a:off x="179512" y="6453336"/>
            <a:ext cx="1584176" cy="21602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tabLst>
                <a:tab pos="514350" algn="l"/>
                <a:tab pos="630238" algn="l"/>
                <a:tab pos="798513" algn="l"/>
                <a:tab pos="857250" algn="l"/>
              </a:tabLst>
            </a:pPr>
            <a:r>
              <a:rPr lang="en-GB" sz="1000" b="1" dirty="0" smtClean="0">
                <a:solidFill>
                  <a:srgbClr val="0067AB"/>
                </a:solidFill>
              </a:rPr>
              <a:t>icfi.com</a:t>
            </a:r>
            <a:r>
              <a:rPr lang="en-GB" sz="1000" b="1" baseline="0" dirty="0" smtClean="0">
                <a:solidFill>
                  <a:srgbClr val="0067AB"/>
                </a:solidFill>
              </a:rPr>
              <a:t> </a:t>
            </a:r>
            <a:r>
              <a:rPr lang="en-GB" sz="1000" b="1" dirty="0" smtClean="0">
                <a:solidFill>
                  <a:srgbClr val="0067AB"/>
                </a:solidFill>
              </a:rPr>
              <a:t>|</a:t>
            </a:r>
            <a:r>
              <a:rPr lang="en-GB" sz="1000" b="1" baseline="0" dirty="0" smtClean="0">
                <a:solidFill>
                  <a:srgbClr val="0067AB"/>
                </a:solidFill>
              </a:rPr>
              <a:t> </a:t>
            </a:r>
            <a:r>
              <a:rPr lang="en-GB" sz="1000" b="1" dirty="0" smtClean="0">
                <a:solidFill>
                  <a:srgbClr val="0067AB"/>
                </a:solidFill>
              </a:rPr>
              <a:t>ghkint.com</a:t>
            </a:r>
          </a:p>
        </p:txBody>
      </p:sp>
      <p:pic>
        <p:nvPicPr>
          <p:cNvPr id="11" name="Picture 10" descr="ICF_GHK_blueblock_logo.png"/>
          <p:cNvPicPr>
            <a:picLocks noChangeAspect="1"/>
          </p:cNvPicPr>
          <p:nvPr userDrawn="1"/>
        </p:nvPicPr>
        <p:blipFill>
          <a:blip r:embed="rId2" cstate="print"/>
          <a:stretch>
            <a:fillRect/>
          </a:stretch>
        </p:blipFill>
        <p:spPr>
          <a:xfrm>
            <a:off x="2285995" y="2592322"/>
            <a:ext cx="4572009" cy="1673355"/>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5" name="Straight Connector 4"/>
          <p:cNvCxnSpPr/>
          <p:nvPr userDrawn="1"/>
        </p:nvCxnSpPr>
        <p:spPr>
          <a:xfrm>
            <a:off x="0" y="6143625"/>
            <a:ext cx="9144000" cy="0"/>
          </a:xfrm>
          <a:prstGeom prst="line">
            <a:avLst/>
          </a:prstGeom>
          <a:ln w="12700">
            <a:solidFill>
              <a:srgbClr val="0067AB"/>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0" y="1000125"/>
            <a:ext cx="9144000" cy="0"/>
          </a:xfrm>
          <a:prstGeom prst="line">
            <a:avLst/>
          </a:prstGeom>
          <a:ln w="12700">
            <a:solidFill>
              <a:srgbClr val="0067AB"/>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42844" y="116632"/>
            <a:ext cx="8543956" cy="792088"/>
          </a:xfrm>
        </p:spPr>
        <p:txBody>
          <a:bodyPr>
            <a:noAutofit/>
          </a:bodyPr>
          <a:lstStyle>
            <a:lvl1pPr algn="l">
              <a:defRPr sz="2800" b="1">
                <a:solidFill>
                  <a:srgbClr val="0067AB"/>
                </a:solidFill>
                <a:latin typeface="+mj-lt"/>
              </a:defRPr>
            </a:lvl1pPr>
          </a:lstStyle>
          <a:p>
            <a:endParaRPr lang="en-GB" dirty="0"/>
          </a:p>
        </p:txBody>
      </p:sp>
      <p:sp>
        <p:nvSpPr>
          <p:cNvPr id="3" name="Content Placeholder 2"/>
          <p:cNvSpPr>
            <a:spLocks noGrp="1"/>
          </p:cNvSpPr>
          <p:nvPr>
            <p:ph idx="1"/>
          </p:nvPr>
        </p:nvSpPr>
        <p:spPr/>
        <p:txBody>
          <a:bodyPr/>
          <a:lstStyle>
            <a:lvl1pPr marL="342900" indent="-342900">
              <a:buClr>
                <a:srgbClr val="0067AB"/>
              </a:buClr>
              <a:buFont typeface="Wingdings" pitchFamily="2" charset="2"/>
              <a:buChar char="§"/>
              <a:defRPr sz="2400">
                <a:latin typeface="+mj-lt"/>
              </a:defRPr>
            </a:lvl1pPr>
            <a:lvl2pPr>
              <a:defRPr sz="2000">
                <a:latin typeface="+mj-lt"/>
              </a:defRPr>
            </a:lvl2pPr>
            <a:lvl3pPr>
              <a:defRPr sz="1800">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Date Placeholder 3"/>
          <p:cNvSpPr>
            <a:spLocks noGrp="1"/>
          </p:cNvSpPr>
          <p:nvPr>
            <p:ph type="dt" sz="half" idx="10"/>
          </p:nvPr>
        </p:nvSpPr>
        <p:spPr/>
        <p:txBody>
          <a:bodyPr/>
          <a:lstStyle>
            <a:lvl1pPr>
              <a:defRPr/>
            </a:lvl1pPr>
          </a:lstStyle>
          <a:p>
            <a:pPr>
              <a:defRPr/>
            </a:pPr>
            <a:fld id="{C95DCB79-A12E-4755-86C9-547021AB73DC}" type="datetimeFigureOut">
              <a:rPr lang="en-US"/>
              <a:pPr>
                <a:defRPr/>
              </a:pPr>
              <a:t>6/10/2014</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3F99B733-F347-41A4-AB9F-C9DD0833392D}" type="slidenum">
              <a:rPr lang="en-GB"/>
              <a:pPr>
                <a:defRPr/>
              </a:pPr>
              <a:t>‹#›</a:t>
            </a:fld>
            <a:endParaRPr lang="en-GB"/>
          </a:p>
        </p:txBody>
      </p:sp>
      <p:pic>
        <p:nvPicPr>
          <p:cNvPr id="10" name="Picture 4" descr="bandeau natur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59512"/>
            <a:ext cx="91440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LOGO CE-EN-quadri.eps"/>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07313" y="5878512"/>
            <a:ext cx="1436687"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98F4463-EFB4-4891-8CAD-0636DD4364AD}" type="datetimeFigureOut">
              <a:rPr lang="en-US"/>
              <a:pPr>
                <a:defRPr/>
              </a:pPr>
              <a:t>6/10/2014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28CDF46-486D-4327-99D8-093BF55A8773}" type="slidenum">
              <a:rPr lang="en-GB"/>
              <a:pPr>
                <a:defRPr/>
              </a:pPr>
              <a:t>‹#›</a:t>
            </a:fld>
            <a:endParaRPr lang="en-GB"/>
          </a:p>
        </p:txBody>
      </p:sp>
      <p:sp>
        <p:nvSpPr>
          <p:cNvPr id="7" name="Title 1"/>
          <p:cNvSpPr txBox="1">
            <a:spLocks/>
          </p:cNvSpPr>
          <p:nvPr userDrawn="1"/>
        </p:nvSpPr>
        <p:spPr bwMode="auto">
          <a:xfrm>
            <a:off x="179512" y="6453336"/>
            <a:ext cx="1584176" cy="21602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tabLst>
                <a:tab pos="514350" algn="l"/>
                <a:tab pos="630238" algn="l"/>
                <a:tab pos="798513" algn="l"/>
                <a:tab pos="857250" algn="l"/>
              </a:tabLst>
            </a:pPr>
            <a:r>
              <a:rPr lang="en-GB" sz="1000" b="1" dirty="0" smtClean="0">
                <a:solidFill>
                  <a:srgbClr val="0067AB"/>
                </a:solidFill>
              </a:rPr>
              <a:t>icfi.com</a:t>
            </a:r>
            <a:r>
              <a:rPr lang="en-GB" sz="1000" b="1" baseline="0" dirty="0" smtClean="0">
                <a:solidFill>
                  <a:srgbClr val="0067AB"/>
                </a:solidFill>
              </a:rPr>
              <a:t> </a:t>
            </a:r>
            <a:r>
              <a:rPr lang="en-GB" sz="1000" b="1" dirty="0" smtClean="0">
                <a:solidFill>
                  <a:srgbClr val="0067AB"/>
                </a:solidFill>
              </a:rPr>
              <a:t>|</a:t>
            </a:r>
            <a:r>
              <a:rPr lang="en-GB" sz="1000" b="1" baseline="0" dirty="0" smtClean="0">
                <a:solidFill>
                  <a:srgbClr val="0067AB"/>
                </a:solidFill>
              </a:rPr>
              <a:t> </a:t>
            </a:r>
            <a:r>
              <a:rPr lang="en-GB" sz="1000" b="1" dirty="0" smtClean="0">
                <a:solidFill>
                  <a:srgbClr val="0067AB"/>
                </a:solidFill>
              </a:rPr>
              <a:t>ghkint.com</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marL="342900" indent="-342900">
              <a:buClr>
                <a:srgbClr val="0067AB"/>
              </a:buClr>
              <a:buFont typeface="Wingdings"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marL="342900" indent="-342900">
              <a:buClr>
                <a:srgbClr val="0067AB"/>
              </a:buClr>
              <a:buFont typeface="Wingdings"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6845D505-7A8A-4204-BE08-C40176594ACA}" type="datetimeFigureOut">
              <a:rPr lang="en-US"/>
              <a:pPr>
                <a:defRPr/>
              </a:pPr>
              <a:t>6/10/2014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F2ACAF3-E965-45F4-82C2-36D0CCA3E715}" type="slidenum">
              <a:rPr lang="en-GB"/>
              <a:pPr>
                <a:defRPr/>
              </a:pPr>
              <a:t>‹#›</a:t>
            </a:fld>
            <a:endParaRPr lang="en-GB"/>
          </a:p>
        </p:txBody>
      </p:sp>
      <p:sp>
        <p:nvSpPr>
          <p:cNvPr id="8" name="Title 1"/>
          <p:cNvSpPr txBox="1">
            <a:spLocks/>
          </p:cNvSpPr>
          <p:nvPr userDrawn="1"/>
        </p:nvSpPr>
        <p:spPr bwMode="auto">
          <a:xfrm>
            <a:off x="179512" y="6453336"/>
            <a:ext cx="1584176" cy="21602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tabLst>
                <a:tab pos="514350" algn="l"/>
                <a:tab pos="630238" algn="l"/>
                <a:tab pos="798513" algn="l"/>
                <a:tab pos="857250" algn="l"/>
              </a:tabLst>
            </a:pPr>
            <a:r>
              <a:rPr lang="en-GB" sz="1000" b="1" dirty="0" smtClean="0">
                <a:solidFill>
                  <a:srgbClr val="0067AB"/>
                </a:solidFill>
              </a:rPr>
              <a:t>icfi.com</a:t>
            </a:r>
            <a:r>
              <a:rPr lang="en-GB" sz="1000" b="1" baseline="0" dirty="0" smtClean="0">
                <a:solidFill>
                  <a:srgbClr val="0067AB"/>
                </a:solidFill>
              </a:rPr>
              <a:t> </a:t>
            </a:r>
            <a:r>
              <a:rPr lang="en-GB" sz="1000" b="1" dirty="0" smtClean="0">
                <a:solidFill>
                  <a:srgbClr val="0067AB"/>
                </a:solidFill>
              </a:rPr>
              <a:t>|</a:t>
            </a:r>
            <a:r>
              <a:rPr lang="en-GB" sz="1000" b="1" baseline="0" dirty="0" smtClean="0">
                <a:solidFill>
                  <a:srgbClr val="0067AB"/>
                </a:solidFill>
              </a:rPr>
              <a:t> </a:t>
            </a:r>
            <a:r>
              <a:rPr lang="en-GB" sz="1000" b="1" dirty="0" smtClean="0">
                <a:solidFill>
                  <a:srgbClr val="0067AB"/>
                </a:solidFill>
              </a:rPr>
              <a:t>ghkint.com</a:t>
            </a:r>
          </a:p>
        </p:txBody>
      </p:sp>
      <p:sp>
        <p:nvSpPr>
          <p:cNvPr id="9" name="Title 1"/>
          <p:cNvSpPr>
            <a:spLocks noGrp="1"/>
          </p:cNvSpPr>
          <p:nvPr>
            <p:ph type="title"/>
          </p:nvPr>
        </p:nvSpPr>
        <p:spPr>
          <a:xfrm>
            <a:off x="142844" y="116632"/>
            <a:ext cx="8543956" cy="792088"/>
          </a:xfrm>
        </p:spPr>
        <p:txBody>
          <a:bodyPr>
            <a:noAutofit/>
          </a:bodyPr>
          <a:lstStyle>
            <a:lvl1pPr algn="l">
              <a:defRPr sz="2800" b="1">
                <a:solidFill>
                  <a:srgbClr val="0067AB"/>
                </a:solidFill>
                <a:latin typeface="+mj-lt"/>
              </a:defRPr>
            </a:lvl1pPr>
          </a:lstStyle>
          <a:p>
            <a:endParaRPr lang="en-GB"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71A33EC8-289D-4D7B-83B2-31E9DF3869B9}" type="datetimeFigureOut">
              <a:rPr lang="en-US"/>
              <a:pPr>
                <a:defRPr/>
              </a:pPr>
              <a:t>6/10/2014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9168AC69-95E7-4C11-9B79-09011FD6D3E7}" type="slidenum">
              <a:rPr lang="en-GB"/>
              <a:pPr>
                <a:defRPr/>
              </a:pPr>
              <a:t>‹#›</a:t>
            </a:fld>
            <a:endParaRPr lang="en-GB"/>
          </a:p>
        </p:txBody>
      </p:sp>
      <p:sp>
        <p:nvSpPr>
          <p:cNvPr id="10" name="Title 1"/>
          <p:cNvSpPr txBox="1">
            <a:spLocks/>
          </p:cNvSpPr>
          <p:nvPr userDrawn="1"/>
        </p:nvSpPr>
        <p:spPr bwMode="auto">
          <a:xfrm>
            <a:off x="179512" y="6453336"/>
            <a:ext cx="1584176" cy="21602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tabLst>
                <a:tab pos="514350" algn="l"/>
                <a:tab pos="630238" algn="l"/>
                <a:tab pos="798513" algn="l"/>
                <a:tab pos="857250" algn="l"/>
              </a:tabLst>
            </a:pPr>
            <a:r>
              <a:rPr lang="en-GB" sz="1000" b="1" dirty="0" smtClean="0">
                <a:solidFill>
                  <a:srgbClr val="0067AB"/>
                </a:solidFill>
              </a:rPr>
              <a:t>icfi.com</a:t>
            </a:r>
            <a:r>
              <a:rPr lang="en-GB" sz="1000" b="1" baseline="0" dirty="0" smtClean="0">
                <a:solidFill>
                  <a:srgbClr val="0067AB"/>
                </a:solidFill>
              </a:rPr>
              <a:t> </a:t>
            </a:r>
            <a:r>
              <a:rPr lang="en-GB" sz="1000" b="1" dirty="0" smtClean="0">
                <a:solidFill>
                  <a:srgbClr val="0067AB"/>
                </a:solidFill>
              </a:rPr>
              <a:t>|</a:t>
            </a:r>
            <a:r>
              <a:rPr lang="en-GB" sz="1000" b="1" baseline="0" dirty="0" smtClean="0">
                <a:solidFill>
                  <a:srgbClr val="0067AB"/>
                </a:solidFill>
              </a:rPr>
              <a:t> </a:t>
            </a:r>
            <a:r>
              <a:rPr lang="en-GB" sz="1000" b="1" dirty="0" smtClean="0">
                <a:solidFill>
                  <a:srgbClr val="0067AB"/>
                </a:solidFill>
              </a:rPr>
              <a:t>ghkint.com</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4" name="Straight Connector 3"/>
          <p:cNvCxnSpPr/>
          <p:nvPr userDrawn="1"/>
        </p:nvCxnSpPr>
        <p:spPr>
          <a:xfrm>
            <a:off x="0" y="6072188"/>
            <a:ext cx="9144000" cy="0"/>
          </a:xfrm>
          <a:prstGeom prst="line">
            <a:avLst/>
          </a:prstGeom>
          <a:ln w="12700">
            <a:solidFill>
              <a:srgbClr val="21613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0" y="1000125"/>
            <a:ext cx="9144000" cy="0"/>
          </a:xfrm>
          <a:prstGeom prst="line">
            <a:avLst/>
          </a:prstGeom>
          <a:ln w="12700">
            <a:solidFill>
              <a:srgbClr val="216130"/>
            </a:solidFill>
          </a:ln>
        </p:spPr>
        <p:style>
          <a:lnRef idx="1">
            <a:schemeClr val="accent1"/>
          </a:lnRef>
          <a:fillRef idx="0">
            <a:schemeClr val="accent1"/>
          </a:fillRef>
          <a:effectRef idx="0">
            <a:schemeClr val="accent1"/>
          </a:effectRef>
          <a:fontRef idx="minor">
            <a:schemeClr val="tx1"/>
          </a:fontRef>
        </p:style>
      </p:cxnSp>
      <p:sp>
        <p:nvSpPr>
          <p:cNvPr id="6" name="Date Placeholder 2"/>
          <p:cNvSpPr>
            <a:spLocks noGrp="1"/>
          </p:cNvSpPr>
          <p:nvPr>
            <p:ph type="dt" sz="half" idx="10"/>
          </p:nvPr>
        </p:nvSpPr>
        <p:spPr/>
        <p:txBody>
          <a:bodyPr/>
          <a:lstStyle>
            <a:lvl1pPr>
              <a:defRPr/>
            </a:lvl1pPr>
          </a:lstStyle>
          <a:p>
            <a:pPr>
              <a:defRPr/>
            </a:pPr>
            <a:fld id="{952E945D-6A3F-41A7-B446-A8FB3B85EAFD}" type="datetimeFigureOut">
              <a:rPr lang="en-US"/>
              <a:pPr>
                <a:defRPr/>
              </a:pPr>
              <a:t>6/10/2014</a:t>
            </a:fld>
            <a:endParaRPr lang="en-GB"/>
          </a:p>
        </p:txBody>
      </p:sp>
      <p:sp>
        <p:nvSpPr>
          <p:cNvPr id="7" name="Footer Placeholder 3"/>
          <p:cNvSpPr>
            <a:spLocks noGrp="1"/>
          </p:cNvSpPr>
          <p:nvPr>
            <p:ph type="ftr" sz="quarter" idx="11"/>
          </p:nvPr>
        </p:nvSpPr>
        <p:spPr/>
        <p:txBody>
          <a:bodyPr/>
          <a:lstStyle>
            <a:lvl1pPr>
              <a:defRPr/>
            </a:lvl1pPr>
          </a:lstStyle>
          <a:p>
            <a:pPr>
              <a:defRPr/>
            </a:pPr>
            <a:endParaRPr lang="en-GB"/>
          </a:p>
        </p:txBody>
      </p:sp>
      <p:sp>
        <p:nvSpPr>
          <p:cNvPr id="8" name="Slide Number Placeholder 4"/>
          <p:cNvSpPr>
            <a:spLocks noGrp="1"/>
          </p:cNvSpPr>
          <p:nvPr>
            <p:ph type="sldNum" sz="quarter" idx="12"/>
          </p:nvPr>
        </p:nvSpPr>
        <p:spPr/>
        <p:txBody>
          <a:bodyPr/>
          <a:lstStyle>
            <a:lvl1pPr>
              <a:defRPr/>
            </a:lvl1pPr>
          </a:lstStyle>
          <a:p>
            <a:pPr>
              <a:defRPr/>
            </a:pPr>
            <a:fld id="{74413408-30BD-4E2F-A80C-FDD021BE6628}" type="slidenum">
              <a:rPr lang="en-GB"/>
              <a:pPr>
                <a:defRPr/>
              </a:pPr>
              <a:t>‹#›</a:t>
            </a:fld>
            <a:endParaRPr lang="en-GB"/>
          </a:p>
        </p:txBody>
      </p:sp>
      <p:sp>
        <p:nvSpPr>
          <p:cNvPr id="9" name="Title 1"/>
          <p:cNvSpPr txBox="1">
            <a:spLocks/>
          </p:cNvSpPr>
          <p:nvPr userDrawn="1"/>
        </p:nvSpPr>
        <p:spPr bwMode="auto">
          <a:xfrm>
            <a:off x="179512" y="6453336"/>
            <a:ext cx="1584176" cy="21602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tabLst>
                <a:tab pos="514350" algn="l"/>
                <a:tab pos="630238" algn="l"/>
                <a:tab pos="798513" algn="l"/>
                <a:tab pos="857250" algn="l"/>
              </a:tabLst>
            </a:pPr>
            <a:r>
              <a:rPr lang="en-GB" sz="1000" b="1" dirty="0" smtClean="0">
                <a:solidFill>
                  <a:srgbClr val="0067AB"/>
                </a:solidFill>
              </a:rPr>
              <a:t>icfi.com</a:t>
            </a:r>
            <a:r>
              <a:rPr lang="en-GB" sz="1000" b="1" baseline="0" dirty="0" smtClean="0">
                <a:solidFill>
                  <a:srgbClr val="0067AB"/>
                </a:solidFill>
              </a:rPr>
              <a:t> </a:t>
            </a:r>
            <a:r>
              <a:rPr lang="en-GB" sz="1000" b="1" dirty="0" smtClean="0">
                <a:solidFill>
                  <a:srgbClr val="0067AB"/>
                </a:solidFill>
              </a:rPr>
              <a:t>|</a:t>
            </a:r>
            <a:r>
              <a:rPr lang="en-GB" sz="1000" b="1" baseline="0" dirty="0" smtClean="0">
                <a:solidFill>
                  <a:srgbClr val="0067AB"/>
                </a:solidFill>
              </a:rPr>
              <a:t> </a:t>
            </a:r>
            <a:r>
              <a:rPr lang="en-GB" sz="1000" b="1" dirty="0" smtClean="0">
                <a:solidFill>
                  <a:srgbClr val="0067AB"/>
                </a:solidFill>
              </a:rPr>
              <a:t>ghkint.com</a:t>
            </a:r>
          </a:p>
        </p:txBody>
      </p:sp>
      <p:sp>
        <p:nvSpPr>
          <p:cNvPr id="10" name="Title 1"/>
          <p:cNvSpPr>
            <a:spLocks noGrp="1"/>
          </p:cNvSpPr>
          <p:nvPr>
            <p:ph type="title"/>
          </p:nvPr>
        </p:nvSpPr>
        <p:spPr>
          <a:xfrm>
            <a:off x="142844" y="116632"/>
            <a:ext cx="8543956" cy="792088"/>
          </a:xfrm>
        </p:spPr>
        <p:txBody>
          <a:bodyPr>
            <a:noAutofit/>
          </a:bodyPr>
          <a:lstStyle>
            <a:lvl1pPr algn="l">
              <a:defRPr sz="2800" b="1">
                <a:solidFill>
                  <a:srgbClr val="0067AB"/>
                </a:solidFill>
                <a:latin typeface="+mj-lt"/>
              </a:defRPr>
            </a:lvl1pPr>
          </a:lstStyle>
          <a:p>
            <a:endParaRPr lang="en-GB"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0" y="6072188"/>
            <a:ext cx="9144000" cy="0"/>
          </a:xfrm>
          <a:prstGeom prst="line">
            <a:avLst/>
          </a:prstGeom>
          <a:ln w="12700">
            <a:solidFill>
              <a:srgbClr val="216130"/>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userDrawn="1"/>
        </p:nvCxnSpPr>
        <p:spPr>
          <a:xfrm>
            <a:off x="0" y="1000125"/>
            <a:ext cx="9144000" cy="0"/>
          </a:xfrm>
          <a:prstGeom prst="line">
            <a:avLst/>
          </a:prstGeom>
          <a:ln w="12700">
            <a:solidFill>
              <a:srgbClr val="216130"/>
            </a:solidFill>
          </a:ln>
        </p:spPr>
        <p:style>
          <a:lnRef idx="1">
            <a:schemeClr val="accent1"/>
          </a:lnRef>
          <a:fillRef idx="0">
            <a:schemeClr val="accent1"/>
          </a:fillRef>
          <a:effectRef idx="0">
            <a:schemeClr val="accent1"/>
          </a:effectRef>
          <a:fontRef idx="minor">
            <a:schemeClr val="tx1"/>
          </a:fontRef>
        </p:style>
      </p:cxnSp>
      <p:sp>
        <p:nvSpPr>
          <p:cNvPr id="6" name="Date Placeholder 1"/>
          <p:cNvSpPr>
            <a:spLocks noGrp="1"/>
          </p:cNvSpPr>
          <p:nvPr>
            <p:ph type="dt" sz="half" idx="10"/>
          </p:nvPr>
        </p:nvSpPr>
        <p:spPr/>
        <p:txBody>
          <a:bodyPr/>
          <a:lstStyle>
            <a:lvl1pPr>
              <a:defRPr/>
            </a:lvl1pPr>
          </a:lstStyle>
          <a:p>
            <a:pPr>
              <a:defRPr/>
            </a:pPr>
            <a:fld id="{D65B2FF8-E76F-4361-8EF3-C75764A5EACD}" type="datetimeFigureOut">
              <a:rPr lang="en-US"/>
              <a:pPr>
                <a:defRPr/>
              </a:pPr>
              <a:t>6/10/2014</a:t>
            </a:fld>
            <a:endParaRPr lang="en-GB"/>
          </a:p>
        </p:txBody>
      </p:sp>
      <p:sp>
        <p:nvSpPr>
          <p:cNvPr id="7" name="Footer Placeholder 2"/>
          <p:cNvSpPr>
            <a:spLocks noGrp="1"/>
          </p:cNvSpPr>
          <p:nvPr>
            <p:ph type="ftr" sz="quarter" idx="11"/>
          </p:nvPr>
        </p:nvSpPr>
        <p:spPr/>
        <p:txBody>
          <a:bodyPr/>
          <a:lstStyle>
            <a:lvl1pPr>
              <a:defRPr/>
            </a:lvl1pPr>
          </a:lstStyle>
          <a:p>
            <a:pPr>
              <a:defRPr/>
            </a:pPr>
            <a:endParaRPr lang="en-GB"/>
          </a:p>
        </p:txBody>
      </p:sp>
      <p:sp>
        <p:nvSpPr>
          <p:cNvPr id="8" name="Slide Number Placeholder 3"/>
          <p:cNvSpPr>
            <a:spLocks noGrp="1"/>
          </p:cNvSpPr>
          <p:nvPr>
            <p:ph type="sldNum" sz="quarter" idx="12"/>
          </p:nvPr>
        </p:nvSpPr>
        <p:spPr/>
        <p:txBody>
          <a:bodyPr/>
          <a:lstStyle>
            <a:lvl1pPr>
              <a:defRPr/>
            </a:lvl1pPr>
          </a:lstStyle>
          <a:p>
            <a:pPr>
              <a:defRPr/>
            </a:pPr>
            <a:fld id="{818654DB-46D1-4484-98AE-73EB11F4FE1D}" type="slidenum">
              <a:rPr lang="en-GB"/>
              <a:pPr>
                <a:defRPr/>
              </a:pPr>
              <a:t>‹#›</a:t>
            </a:fld>
            <a:endParaRPr lang="en-GB"/>
          </a:p>
        </p:txBody>
      </p:sp>
      <p:sp>
        <p:nvSpPr>
          <p:cNvPr id="9" name="Title 1"/>
          <p:cNvSpPr txBox="1">
            <a:spLocks/>
          </p:cNvSpPr>
          <p:nvPr userDrawn="1"/>
        </p:nvSpPr>
        <p:spPr bwMode="auto">
          <a:xfrm>
            <a:off x="179512" y="6453336"/>
            <a:ext cx="1584176" cy="21602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tabLst>
                <a:tab pos="514350" algn="l"/>
                <a:tab pos="630238" algn="l"/>
                <a:tab pos="798513" algn="l"/>
                <a:tab pos="857250" algn="l"/>
              </a:tabLst>
            </a:pPr>
            <a:r>
              <a:rPr lang="en-GB" sz="1000" b="1" dirty="0" smtClean="0">
                <a:solidFill>
                  <a:srgbClr val="0067AB"/>
                </a:solidFill>
              </a:rPr>
              <a:t>icfi.com</a:t>
            </a:r>
            <a:r>
              <a:rPr lang="en-GB" sz="1000" b="1" baseline="0" dirty="0" smtClean="0">
                <a:solidFill>
                  <a:srgbClr val="0067AB"/>
                </a:solidFill>
              </a:rPr>
              <a:t> </a:t>
            </a:r>
            <a:r>
              <a:rPr lang="en-GB" sz="1000" b="1" dirty="0" smtClean="0">
                <a:solidFill>
                  <a:srgbClr val="0067AB"/>
                </a:solidFill>
              </a:rPr>
              <a:t>|</a:t>
            </a:r>
            <a:r>
              <a:rPr lang="en-GB" sz="1000" b="1" baseline="0" dirty="0" smtClean="0">
                <a:solidFill>
                  <a:srgbClr val="0067AB"/>
                </a:solidFill>
              </a:rPr>
              <a:t> </a:t>
            </a:r>
            <a:r>
              <a:rPr lang="en-GB" sz="1000" b="1" dirty="0" smtClean="0">
                <a:solidFill>
                  <a:srgbClr val="0067AB"/>
                </a:solidFill>
              </a:rPr>
              <a:t>ghkint.com</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7796547-A7AC-4969-A6FF-F2D425C4CB18}" type="datetimeFigureOut">
              <a:rPr lang="en-US"/>
              <a:pPr>
                <a:defRPr/>
              </a:pPr>
              <a:t>6/10/2014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1826582-A9B0-466D-A4A3-2F813D6F52EE}" type="slidenum">
              <a:rPr lang="en-GB"/>
              <a:pPr>
                <a:defRPr/>
              </a:pPr>
              <a:t>‹#›</a:t>
            </a:fld>
            <a:endParaRPr lang="en-GB"/>
          </a:p>
        </p:txBody>
      </p:sp>
      <p:sp>
        <p:nvSpPr>
          <p:cNvPr id="8" name="Title 1"/>
          <p:cNvSpPr txBox="1">
            <a:spLocks/>
          </p:cNvSpPr>
          <p:nvPr userDrawn="1"/>
        </p:nvSpPr>
        <p:spPr bwMode="auto">
          <a:xfrm>
            <a:off x="179512" y="6453336"/>
            <a:ext cx="1584176" cy="21602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tabLst>
                <a:tab pos="514350" algn="l"/>
                <a:tab pos="630238" algn="l"/>
                <a:tab pos="798513" algn="l"/>
                <a:tab pos="857250" algn="l"/>
              </a:tabLst>
            </a:pPr>
            <a:r>
              <a:rPr lang="en-GB" sz="1000" b="1" dirty="0" smtClean="0">
                <a:solidFill>
                  <a:srgbClr val="0067AB"/>
                </a:solidFill>
              </a:rPr>
              <a:t>icfi.com</a:t>
            </a:r>
            <a:r>
              <a:rPr lang="en-GB" sz="1000" b="1" baseline="0" dirty="0" smtClean="0">
                <a:solidFill>
                  <a:srgbClr val="0067AB"/>
                </a:solidFill>
              </a:rPr>
              <a:t> </a:t>
            </a:r>
            <a:r>
              <a:rPr lang="en-GB" sz="1000" b="1" dirty="0" smtClean="0">
                <a:solidFill>
                  <a:srgbClr val="0067AB"/>
                </a:solidFill>
              </a:rPr>
              <a:t>|</a:t>
            </a:r>
            <a:r>
              <a:rPr lang="en-GB" sz="1000" b="1" baseline="0" dirty="0" smtClean="0">
                <a:solidFill>
                  <a:srgbClr val="0067AB"/>
                </a:solidFill>
              </a:rPr>
              <a:t> </a:t>
            </a:r>
            <a:r>
              <a:rPr lang="en-GB" sz="1000" b="1" dirty="0" smtClean="0">
                <a:solidFill>
                  <a:srgbClr val="0067AB"/>
                </a:solidFill>
              </a:rPr>
              <a:t>ghkint.com</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82C8D2-B2C7-4B93-8555-5655F4382D8C}" type="datetimeFigureOut">
              <a:rPr lang="en-US"/>
              <a:pPr>
                <a:defRPr/>
              </a:pPr>
              <a:t>6/10/2014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BD0A0B9-EFAD-4C14-A964-F0A815DB4F8E}" type="slidenum">
              <a:rPr lang="en-GB"/>
              <a:pPr>
                <a:defRPr/>
              </a:pPr>
              <a:t>‹#›</a:t>
            </a:fld>
            <a:endParaRPr lang="en-GB"/>
          </a:p>
        </p:txBody>
      </p:sp>
      <p:sp>
        <p:nvSpPr>
          <p:cNvPr id="8" name="Title 1"/>
          <p:cNvSpPr txBox="1">
            <a:spLocks/>
          </p:cNvSpPr>
          <p:nvPr userDrawn="1"/>
        </p:nvSpPr>
        <p:spPr bwMode="auto">
          <a:xfrm>
            <a:off x="179512" y="6453336"/>
            <a:ext cx="1584176" cy="21602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tabLst>
                <a:tab pos="514350" algn="l"/>
                <a:tab pos="630238" algn="l"/>
                <a:tab pos="798513" algn="l"/>
                <a:tab pos="857250" algn="l"/>
              </a:tabLst>
            </a:pPr>
            <a:r>
              <a:rPr lang="en-GB" sz="1000" b="1" dirty="0" smtClean="0">
                <a:solidFill>
                  <a:srgbClr val="0067AB"/>
                </a:solidFill>
              </a:rPr>
              <a:t>icfi.com</a:t>
            </a:r>
            <a:r>
              <a:rPr lang="en-GB" sz="1000" b="1" baseline="0" dirty="0" smtClean="0">
                <a:solidFill>
                  <a:srgbClr val="0067AB"/>
                </a:solidFill>
              </a:rPr>
              <a:t> </a:t>
            </a:r>
            <a:r>
              <a:rPr lang="en-GB" sz="1000" b="1" dirty="0" smtClean="0">
                <a:solidFill>
                  <a:srgbClr val="0067AB"/>
                </a:solidFill>
              </a:rPr>
              <a:t>|</a:t>
            </a:r>
            <a:r>
              <a:rPr lang="en-GB" sz="1000" b="1" baseline="0" dirty="0" smtClean="0">
                <a:solidFill>
                  <a:srgbClr val="0067AB"/>
                </a:solidFill>
              </a:rPr>
              <a:t> </a:t>
            </a:r>
            <a:r>
              <a:rPr lang="en-GB" sz="1000" b="1" dirty="0" smtClean="0">
                <a:solidFill>
                  <a:srgbClr val="0067AB"/>
                </a:solidFill>
              </a:rPr>
              <a:t>ghkint.com</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54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75516A0-A25F-4B9E-8AD0-653EBCB41CF9}" type="datetimeFigureOut">
              <a:rPr lang="en-US"/>
              <a:pPr>
                <a:defRPr/>
              </a:pPr>
              <a:t>6/10/2014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5D7A4B1-9F90-4D28-82F6-ADAB4BA74D9A}"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05" r:id="rId1"/>
    <p:sldLayoutId id="2147483713" r:id="rId2"/>
    <p:sldLayoutId id="2147483706" r:id="rId3"/>
    <p:sldLayoutId id="2147483707" r:id="rId4"/>
    <p:sldLayoutId id="2147483708" r:id="rId5"/>
    <p:sldLayoutId id="2147483714" r:id="rId6"/>
    <p:sldLayoutId id="2147483715" r:id="rId7"/>
    <p:sldLayoutId id="2147483709" r:id="rId8"/>
    <p:sldLayoutId id="2147483710" r:id="rId9"/>
    <p:sldLayoutId id="2147483711" r:id="rId10"/>
    <p:sldLayoutId id="2147483712" r:id="rId11"/>
    <p:sldLayoutId id="2147483716"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ec.europa.eu/environment/life/contact/nationalcontact/index.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ec.europa.eu/environment/life/index.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ec.europa.eu/environment/life/index.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PowerPoint_Presentation1.ppt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4"/>
          <p:cNvSpPr>
            <a:spLocks noGrp="1"/>
          </p:cNvSpPr>
          <p:nvPr>
            <p:ph type="ctrTitle"/>
          </p:nvPr>
        </p:nvSpPr>
        <p:spPr>
          <a:xfrm>
            <a:off x="685799" y="3933056"/>
            <a:ext cx="7772400" cy="45719"/>
          </a:xfrm>
        </p:spPr>
        <p:txBody>
          <a:bodyPr/>
          <a:lstStyle/>
          <a:p>
            <a:r>
              <a:rPr lang="en-GB" sz="4400" i="1" dirty="0" smtClean="0"/>
              <a:t/>
            </a:r>
            <a:br>
              <a:rPr lang="en-GB" sz="4400" i="1" dirty="0" smtClean="0"/>
            </a:br>
            <a:r>
              <a:rPr lang="en-GB" sz="4400" i="1" dirty="0"/>
              <a:t/>
            </a:r>
            <a:br>
              <a:rPr lang="en-GB" sz="4400" i="1" dirty="0"/>
            </a:br>
            <a:r>
              <a:rPr lang="en-GB" sz="4400" i="1" dirty="0" smtClean="0"/>
              <a:t/>
            </a:r>
            <a:br>
              <a:rPr lang="en-GB" sz="4400" i="1" dirty="0" smtClean="0"/>
            </a:br>
            <a:r>
              <a:rPr lang="en-GB" sz="4400" i="1" u="sng" dirty="0" smtClean="0"/>
              <a:t>Investing </a:t>
            </a:r>
            <a:r>
              <a:rPr lang="en-GB" sz="4400" i="1" u="sng" dirty="0"/>
              <a:t>in Climate Action, investing in </a:t>
            </a:r>
            <a:r>
              <a:rPr lang="en-GB" sz="4400" i="1" u="sng" dirty="0" smtClean="0"/>
              <a:t>LIFE</a:t>
            </a:r>
            <a:br>
              <a:rPr lang="en-GB" sz="4400" i="1" u="sng" dirty="0" smtClean="0"/>
            </a:br>
            <a:r>
              <a:rPr lang="en-GB" i="1" u="sng" dirty="0" smtClean="0"/>
              <a:t/>
            </a:r>
            <a:br>
              <a:rPr lang="en-GB" i="1" u="sng" dirty="0" smtClean="0"/>
            </a:br>
            <a:r>
              <a:rPr lang="en-US" dirty="0" smtClean="0"/>
              <a:t>Detailed </a:t>
            </a:r>
            <a:r>
              <a:rPr lang="en-US" dirty="0"/>
              <a:t>information on the 2014 call for proposals for action grants– guidance to applicants </a:t>
            </a:r>
            <a:r>
              <a:rPr lang="en-GB" i="1" dirty="0"/>
              <a:t/>
            </a:r>
            <a:br>
              <a:rPr lang="en-GB" i="1" dirty="0"/>
            </a:br>
            <a:r>
              <a:rPr lang="en-GB" sz="4400" i="1" dirty="0" smtClean="0"/>
              <a:t/>
            </a:r>
            <a:br>
              <a:rPr lang="en-GB" sz="4400" i="1" dirty="0" smtClean="0"/>
            </a:br>
            <a:r>
              <a:rPr lang="en-US" sz="4400" dirty="0"/>
              <a:t/>
            </a:r>
            <a:br>
              <a:rPr lang="en-US" sz="4400" dirty="0"/>
            </a:br>
            <a:endParaRPr lang="en-GB" sz="4400" i="1" dirty="0"/>
          </a:p>
        </p:txBody>
      </p:sp>
      <p:sp>
        <p:nvSpPr>
          <p:cNvPr id="15" name="Content Placeholder 14"/>
          <p:cNvSpPr>
            <a:spLocks noGrp="1"/>
          </p:cNvSpPr>
          <p:nvPr>
            <p:ph sz="quarter" idx="13"/>
          </p:nvPr>
        </p:nvSpPr>
        <p:spPr>
          <a:xfrm>
            <a:off x="1367643" y="6021288"/>
            <a:ext cx="6408712" cy="431800"/>
          </a:xfrm>
        </p:spPr>
        <p:txBody>
          <a:bodyPr/>
          <a:lstStyle/>
          <a:p>
            <a:r>
              <a:rPr lang="en-US" dirty="0" smtClean="0"/>
              <a:t>12/06/2014  Greek workshop</a:t>
            </a:r>
            <a:endParaRPr lang="en-US" dirty="0"/>
          </a:p>
        </p:txBody>
      </p:sp>
    </p:spTree>
    <p:extLst>
      <p:ext uri="{BB962C8B-B14F-4D97-AF65-F5344CB8AC3E}">
        <p14:creationId xmlns:p14="http://schemas.microsoft.com/office/powerpoint/2010/main" val="647484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Components of the 2014 LIFE call </a:t>
            </a:r>
            <a:endParaRPr lang="en-GB" dirty="0"/>
          </a:p>
        </p:txBody>
      </p:sp>
      <p:sp>
        <p:nvSpPr>
          <p:cNvPr id="3" name="Rectangle 2"/>
          <p:cNvSpPr/>
          <p:nvPr/>
        </p:nvSpPr>
        <p:spPr>
          <a:xfrm>
            <a:off x="142844" y="1196752"/>
            <a:ext cx="9001156" cy="4832092"/>
          </a:xfrm>
          <a:prstGeom prst="rect">
            <a:avLst/>
          </a:prstGeom>
        </p:spPr>
        <p:txBody>
          <a:bodyPr wrap="square">
            <a:spAutoFit/>
          </a:bodyPr>
          <a:lstStyle/>
          <a:p>
            <a:pPr marL="342900" indent="-342900" eaLnBrk="0" hangingPunct="0">
              <a:spcBef>
                <a:spcPct val="20000"/>
              </a:spcBef>
              <a:buClr>
                <a:srgbClr val="0067AB"/>
              </a:buClr>
              <a:buFont typeface="Wingdings" pitchFamily="2" charset="2"/>
              <a:buChar char="§"/>
            </a:pPr>
            <a:r>
              <a:rPr lang="en-GB" altLang="en-US" sz="2000" dirty="0" smtClean="0">
                <a:latin typeface="+mj-lt"/>
              </a:rPr>
              <a:t>Action grant projects</a:t>
            </a:r>
            <a:r>
              <a:rPr lang="en-GB" altLang="en-US" sz="2000" dirty="0">
                <a:latin typeface="+mj-lt"/>
              </a:rPr>
              <a:t>:</a:t>
            </a:r>
          </a:p>
          <a:p>
            <a:pPr marL="742950" lvl="1" indent="-285750" eaLnBrk="0" hangingPunct="0">
              <a:spcBef>
                <a:spcPts val="600"/>
              </a:spcBef>
              <a:spcAft>
                <a:spcPts val="600"/>
              </a:spcAft>
              <a:buClr>
                <a:srgbClr val="0067AB"/>
              </a:buClr>
              <a:buFont typeface="Arial" charset="0"/>
              <a:buChar char="–"/>
            </a:pPr>
            <a:r>
              <a:rPr lang="en-GB" altLang="en-US" dirty="0">
                <a:latin typeface="+mj-lt"/>
              </a:rPr>
              <a:t>LIFE Environment and Resource Efficiency (ENV)</a:t>
            </a:r>
          </a:p>
          <a:p>
            <a:pPr marL="742950" lvl="1" indent="-285750" eaLnBrk="0" hangingPunct="0">
              <a:spcBef>
                <a:spcPts val="600"/>
              </a:spcBef>
              <a:spcAft>
                <a:spcPts val="600"/>
              </a:spcAft>
              <a:buClr>
                <a:srgbClr val="0067AB"/>
              </a:buClr>
              <a:buFont typeface="Arial" charset="0"/>
              <a:buChar char="–"/>
            </a:pPr>
            <a:r>
              <a:rPr lang="en-GB" altLang="en-US" dirty="0">
                <a:latin typeface="+mj-lt"/>
              </a:rPr>
              <a:t>LIFE Nature and Biodiversity (NAT)</a:t>
            </a:r>
          </a:p>
          <a:p>
            <a:pPr marL="742950" lvl="1" indent="-285750" eaLnBrk="0" hangingPunct="0">
              <a:spcBef>
                <a:spcPts val="600"/>
              </a:spcBef>
              <a:spcAft>
                <a:spcPts val="600"/>
              </a:spcAft>
              <a:buClr>
                <a:srgbClr val="0067AB"/>
              </a:buClr>
              <a:buFont typeface="Arial" charset="0"/>
              <a:buChar char="–"/>
            </a:pPr>
            <a:r>
              <a:rPr lang="en-GB" altLang="en-US" dirty="0">
                <a:latin typeface="+mj-lt"/>
              </a:rPr>
              <a:t>LIFE Environmental Governance and Information (GIE)       </a:t>
            </a:r>
          </a:p>
          <a:p>
            <a:pPr marL="742950" lvl="1" indent="-285750" eaLnBrk="0" hangingPunct="0">
              <a:spcBef>
                <a:spcPts val="600"/>
              </a:spcBef>
              <a:spcAft>
                <a:spcPts val="600"/>
              </a:spcAft>
              <a:buClr>
                <a:srgbClr val="0067AB"/>
              </a:buClr>
              <a:buFont typeface="Arial" charset="0"/>
              <a:buChar char="–"/>
            </a:pPr>
            <a:r>
              <a:rPr lang="en-US" altLang="en-US" dirty="0">
                <a:latin typeface="+mj-lt"/>
              </a:rPr>
              <a:t>LIFE Climate Change Mitigation (CCM)</a:t>
            </a:r>
          </a:p>
          <a:p>
            <a:pPr marL="742950" lvl="1" indent="-285750" eaLnBrk="0" hangingPunct="0">
              <a:spcBef>
                <a:spcPts val="600"/>
              </a:spcBef>
              <a:spcAft>
                <a:spcPts val="600"/>
              </a:spcAft>
              <a:buClr>
                <a:srgbClr val="0067AB"/>
              </a:buClr>
              <a:buFont typeface="Arial" charset="0"/>
              <a:buChar char="–"/>
            </a:pPr>
            <a:r>
              <a:rPr lang="en-US" altLang="en-US" dirty="0">
                <a:latin typeface="+mj-lt"/>
              </a:rPr>
              <a:t>LIFE Climate Change Adaptation (CCA)</a:t>
            </a:r>
          </a:p>
          <a:p>
            <a:pPr marL="742950" lvl="1" indent="-285750" eaLnBrk="0" hangingPunct="0">
              <a:spcBef>
                <a:spcPts val="600"/>
              </a:spcBef>
              <a:spcAft>
                <a:spcPts val="600"/>
              </a:spcAft>
              <a:buClr>
                <a:srgbClr val="0067AB"/>
              </a:buClr>
              <a:buFont typeface="Arial" charset="0"/>
              <a:buChar char="–"/>
            </a:pPr>
            <a:r>
              <a:rPr lang="en-US" altLang="en-US" dirty="0">
                <a:latin typeface="+mj-lt"/>
              </a:rPr>
              <a:t>LIFE Climate Governance and Information (GIC)</a:t>
            </a:r>
          </a:p>
          <a:p>
            <a:pPr marL="342900" indent="-342900" eaLnBrk="0" hangingPunct="0">
              <a:spcBef>
                <a:spcPct val="20000"/>
              </a:spcBef>
              <a:buClr>
                <a:srgbClr val="0067AB"/>
              </a:buClr>
              <a:buFont typeface="Wingdings" pitchFamily="2" charset="2"/>
              <a:buChar char="§"/>
            </a:pPr>
            <a:r>
              <a:rPr lang="en-US" altLang="en-US" sz="2000" dirty="0">
                <a:latin typeface="+mj-lt"/>
              </a:rPr>
              <a:t>Preparatory Projects</a:t>
            </a:r>
          </a:p>
          <a:p>
            <a:pPr marL="342900" indent="-342900" eaLnBrk="0" hangingPunct="0">
              <a:spcBef>
                <a:spcPct val="20000"/>
              </a:spcBef>
              <a:buClr>
                <a:srgbClr val="0067AB"/>
              </a:buClr>
              <a:buFont typeface="Wingdings" pitchFamily="2" charset="2"/>
              <a:buChar char="§"/>
            </a:pPr>
            <a:r>
              <a:rPr lang="en-US" altLang="en-US" sz="2000" dirty="0">
                <a:latin typeface="+mj-lt"/>
              </a:rPr>
              <a:t>Integrated Projects (sub-</a:t>
            </a:r>
            <a:r>
              <a:rPr lang="en-US" altLang="en-US" sz="2000" dirty="0" err="1">
                <a:latin typeface="+mj-lt"/>
              </a:rPr>
              <a:t>programme</a:t>
            </a:r>
            <a:r>
              <a:rPr lang="en-US" altLang="en-US" sz="2000" dirty="0">
                <a:latin typeface="+mj-lt"/>
              </a:rPr>
              <a:t> for environment only)</a:t>
            </a:r>
          </a:p>
          <a:p>
            <a:pPr marL="342900" indent="-342900" eaLnBrk="0" hangingPunct="0">
              <a:spcBef>
                <a:spcPct val="20000"/>
              </a:spcBef>
              <a:buClr>
                <a:srgbClr val="0067AB"/>
              </a:buClr>
              <a:buFont typeface="Wingdings" pitchFamily="2" charset="2"/>
              <a:buChar char="§"/>
            </a:pPr>
            <a:r>
              <a:rPr lang="en-US" altLang="en-US" sz="2000" dirty="0">
                <a:latin typeface="+mj-lt"/>
              </a:rPr>
              <a:t>Technical Assistance Projects (sub-</a:t>
            </a:r>
            <a:r>
              <a:rPr lang="en-US" altLang="en-US" sz="2000" dirty="0" err="1">
                <a:latin typeface="+mj-lt"/>
              </a:rPr>
              <a:t>programme</a:t>
            </a:r>
            <a:r>
              <a:rPr lang="en-US" altLang="en-US" sz="2000" dirty="0">
                <a:latin typeface="+mj-lt"/>
              </a:rPr>
              <a:t> for environment only)</a:t>
            </a:r>
          </a:p>
          <a:p>
            <a:pPr marL="342900" indent="-342900" eaLnBrk="0" hangingPunct="0">
              <a:spcBef>
                <a:spcPct val="20000"/>
              </a:spcBef>
              <a:buClr>
                <a:srgbClr val="0067AB"/>
              </a:buClr>
              <a:buFont typeface="Wingdings" pitchFamily="2" charset="2"/>
              <a:buChar char="§"/>
            </a:pPr>
            <a:r>
              <a:rPr lang="en-US" altLang="en-US" sz="2000" dirty="0">
                <a:latin typeface="+mj-lt"/>
              </a:rPr>
              <a:t>Capacity Building </a:t>
            </a:r>
            <a:r>
              <a:rPr lang="en-US" altLang="en-US" sz="2000" dirty="0" smtClean="0">
                <a:latin typeface="+mj-lt"/>
              </a:rPr>
              <a:t>Projects</a:t>
            </a:r>
          </a:p>
          <a:p>
            <a:pPr marL="342900" indent="-342900" eaLnBrk="0" hangingPunct="0">
              <a:spcBef>
                <a:spcPct val="20000"/>
              </a:spcBef>
              <a:buClr>
                <a:srgbClr val="0067AB"/>
              </a:buClr>
              <a:buFont typeface="Wingdings" pitchFamily="2" charset="2"/>
              <a:buChar char="§"/>
            </a:pPr>
            <a:r>
              <a:rPr lang="en-US" altLang="en-US" sz="2000" dirty="0" smtClean="0">
                <a:latin typeface="+mj-lt"/>
              </a:rPr>
              <a:t>(NPO </a:t>
            </a:r>
            <a:r>
              <a:rPr lang="en-US" altLang="en-US" sz="2000" dirty="0">
                <a:latin typeface="+mj-lt"/>
              </a:rPr>
              <a:t>Operating Grants = separate call)</a:t>
            </a:r>
            <a:endParaRPr lang="en-GB" altLang="en-US" sz="2000" dirty="0">
              <a:latin typeface="+mj-lt"/>
            </a:endParaRPr>
          </a:p>
        </p:txBody>
      </p:sp>
    </p:spTree>
    <p:extLst>
      <p:ext uri="{BB962C8B-B14F-4D97-AF65-F5344CB8AC3E}">
        <p14:creationId xmlns:p14="http://schemas.microsoft.com/office/powerpoint/2010/main" val="884464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Guidance and support </a:t>
            </a:r>
            <a:endParaRPr lang="en-GB" dirty="0"/>
          </a:p>
        </p:txBody>
      </p:sp>
      <p:sp>
        <p:nvSpPr>
          <p:cNvPr id="3" name="Content Placeholder 2"/>
          <p:cNvSpPr>
            <a:spLocks noGrp="1"/>
          </p:cNvSpPr>
          <p:nvPr>
            <p:ph idx="1"/>
          </p:nvPr>
        </p:nvSpPr>
        <p:spPr>
          <a:xfrm>
            <a:off x="142844" y="1196752"/>
            <a:ext cx="8229600" cy="4525963"/>
          </a:xfrm>
        </p:spPr>
        <p:txBody>
          <a:bodyPr/>
          <a:lstStyle/>
          <a:p>
            <a:r>
              <a:rPr lang="en-GB" dirty="0" smtClean="0"/>
              <a:t>Information sources include:</a:t>
            </a:r>
          </a:p>
          <a:p>
            <a:pPr lvl="1">
              <a:spcBef>
                <a:spcPts val="600"/>
              </a:spcBef>
              <a:spcAft>
                <a:spcPts val="600"/>
              </a:spcAft>
            </a:pPr>
            <a:r>
              <a:rPr lang="en-US" altLang="en-US" dirty="0"/>
              <a:t>LIFE Regulation</a:t>
            </a:r>
          </a:p>
          <a:p>
            <a:pPr lvl="1">
              <a:spcBef>
                <a:spcPts val="600"/>
              </a:spcBef>
              <a:spcAft>
                <a:spcPts val="600"/>
              </a:spcAft>
            </a:pPr>
            <a:r>
              <a:rPr lang="en-US" altLang="en-US" dirty="0" smtClean="0"/>
              <a:t>Multiannual Work </a:t>
            </a:r>
            <a:r>
              <a:rPr lang="en-US" altLang="en-US" dirty="0" err="1" smtClean="0"/>
              <a:t>Programme</a:t>
            </a:r>
            <a:endParaRPr lang="en-US" altLang="en-US" dirty="0"/>
          </a:p>
          <a:p>
            <a:pPr lvl="1">
              <a:spcBef>
                <a:spcPts val="600"/>
              </a:spcBef>
              <a:spcAft>
                <a:spcPts val="600"/>
              </a:spcAft>
            </a:pPr>
            <a:r>
              <a:rPr lang="en-US" altLang="en-US" dirty="0"/>
              <a:t>LIFE Web </a:t>
            </a:r>
            <a:r>
              <a:rPr lang="en-US" altLang="en-US" dirty="0" smtClean="0"/>
              <a:t>page, DG Climate Action web page</a:t>
            </a:r>
            <a:endParaRPr lang="en-US" altLang="en-US" dirty="0"/>
          </a:p>
          <a:p>
            <a:pPr lvl="1">
              <a:spcBef>
                <a:spcPts val="600"/>
              </a:spcBef>
              <a:spcAft>
                <a:spcPts val="600"/>
              </a:spcAft>
            </a:pPr>
            <a:r>
              <a:rPr lang="en-US" altLang="en-US" dirty="0"/>
              <a:t>Application Packages</a:t>
            </a:r>
          </a:p>
          <a:p>
            <a:pPr lvl="1">
              <a:spcBef>
                <a:spcPts val="600"/>
              </a:spcBef>
              <a:spcAft>
                <a:spcPts val="600"/>
              </a:spcAft>
            </a:pPr>
            <a:r>
              <a:rPr lang="en-US" altLang="en-US" dirty="0"/>
              <a:t>National Contact </a:t>
            </a:r>
            <a:r>
              <a:rPr lang="en-US" altLang="en-US" dirty="0" smtClean="0"/>
              <a:t>Points - w</a:t>
            </a:r>
            <a:r>
              <a:rPr lang="en-GB" dirty="0" smtClean="0"/>
              <a:t>hen </a:t>
            </a:r>
            <a:r>
              <a:rPr lang="en-GB" dirty="0"/>
              <a:t>preparing the proposal, the applicants may wish to consult the relevant LIFE National Contact Point; the complete list of the names and contact addresses of the national authorities for LIFE in the Member States can be found on the LIFE website at	 </a:t>
            </a:r>
          </a:p>
          <a:p>
            <a:pPr marL="0" indent="0">
              <a:buNone/>
            </a:pPr>
            <a:r>
              <a:rPr lang="en-GB" u="sng" dirty="0">
                <a:hlinkClick r:id="rId2"/>
              </a:rPr>
              <a:t>http://ec.europa.eu/environment/life/contact/nationalcontact/index.htm</a:t>
            </a:r>
            <a:r>
              <a:rPr lang="en-GB" dirty="0"/>
              <a:t> </a:t>
            </a:r>
          </a:p>
          <a:p>
            <a:pPr lvl="1">
              <a:spcBef>
                <a:spcPts val="600"/>
              </a:spcBef>
              <a:spcAft>
                <a:spcPts val="600"/>
              </a:spcAft>
            </a:pPr>
            <a:endParaRPr lang="en-US" altLang="en-US" dirty="0"/>
          </a:p>
          <a:p>
            <a:endParaRPr lang="en-GB" dirty="0"/>
          </a:p>
        </p:txBody>
      </p:sp>
    </p:spTree>
    <p:extLst>
      <p:ext uri="{BB962C8B-B14F-4D97-AF65-F5344CB8AC3E}">
        <p14:creationId xmlns:p14="http://schemas.microsoft.com/office/powerpoint/2010/main" val="2099362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Application forms and process</a:t>
            </a:r>
            <a:endParaRPr lang="en-GB" dirty="0"/>
          </a:p>
        </p:txBody>
      </p:sp>
      <p:sp>
        <p:nvSpPr>
          <p:cNvPr id="3" name="Content Placeholder 2"/>
          <p:cNvSpPr>
            <a:spLocks noGrp="1"/>
          </p:cNvSpPr>
          <p:nvPr>
            <p:ph idx="1"/>
          </p:nvPr>
        </p:nvSpPr>
        <p:spPr>
          <a:xfrm>
            <a:off x="179512" y="1196752"/>
            <a:ext cx="8507288" cy="4929411"/>
          </a:xfrm>
        </p:spPr>
        <p:txBody>
          <a:bodyPr/>
          <a:lstStyle/>
          <a:p>
            <a:pPr marL="33338" indent="0" eaLnBrk="1" hangingPunct="1">
              <a:spcBef>
                <a:spcPts val="1200"/>
              </a:spcBef>
              <a:spcAft>
                <a:spcPts val="600"/>
              </a:spcAft>
              <a:buNone/>
            </a:pPr>
            <a:r>
              <a:rPr lang="en-US" altLang="en-US" dirty="0" smtClean="0">
                <a:latin typeface="Arial" panose="020B0604020202020204" pitchFamily="34" charset="0"/>
                <a:cs typeface="Arial" panose="020B0604020202020204" pitchFamily="34" charset="0"/>
              </a:rPr>
              <a:t>The application form includes:</a:t>
            </a:r>
          </a:p>
          <a:p>
            <a:pPr marL="376238" eaLnBrk="1" hangingPunct="1">
              <a:spcBef>
                <a:spcPts val="1200"/>
              </a:spcBef>
              <a:spcAft>
                <a:spcPts val="600"/>
              </a:spcAft>
            </a:pPr>
            <a:r>
              <a:rPr lang="en-US" altLang="en-US" dirty="0" smtClean="0">
                <a:latin typeface="Arial" panose="020B0604020202020204" pitchFamily="34" charset="0"/>
                <a:cs typeface="Arial" panose="020B0604020202020204" pitchFamily="34" charset="0"/>
              </a:rPr>
              <a:t>Guidelines </a:t>
            </a:r>
            <a:r>
              <a:rPr lang="en-US" altLang="en-US" dirty="0">
                <a:latin typeface="Arial" panose="020B0604020202020204" pitchFamily="34" charset="0"/>
                <a:cs typeface="Arial" panose="020B0604020202020204" pitchFamily="34" charset="0"/>
              </a:rPr>
              <a:t>for Applicants (and forms)</a:t>
            </a:r>
          </a:p>
          <a:p>
            <a:pPr marL="376238" eaLnBrk="1" hangingPunct="1">
              <a:spcBef>
                <a:spcPts val="1200"/>
              </a:spcBef>
              <a:spcAft>
                <a:spcPts val="600"/>
              </a:spcAft>
            </a:pPr>
            <a:r>
              <a:rPr lang="en-US" altLang="en-US" dirty="0">
                <a:latin typeface="Arial" panose="020B0604020202020204" pitchFamily="34" charset="0"/>
                <a:cs typeface="Arial" panose="020B0604020202020204" pitchFamily="34" charset="0"/>
              </a:rPr>
              <a:t>Evaluation Guidelines</a:t>
            </a:r>
          </a:p>
          <a:p>
            <a:pPr marL="376238" eaLnBrk="1" hangingPunct="1">
              <a:spcBef>
                <a:spcPts val="1200"/>
              </a:spcBef>
              <a:spcAft>
                <a:spcPts val="600"/>
              </a:spcAft>
            </a:pPr>
            <a:r>
              <a:rPr lang="en-US" altLang="en-US" dirty="0">
                <a:latin typeface="Arial" panose="020B0604020202020204" pitchFamily="34" charset="0"/>
                <a:cs typeface="Arial" panose="020B0604020202020204" pitchFamily="34" charset="0"/>
              </a:rPr>
              <a:t>Model Grant and Common Provisions</a:t>
            </a:r>
          </a:p>
          <a:p>
            <a:pPr marL="376238" eaLnBrk="1" hangingPunct="1">
              <a:spcBef>
                <a:spcPts val="1200"/>
              </a:spcBef>
              <a:spcAft>
                <a:spcPts val="600"/>
              </a:spcAft>
            </a:pPr>
            <a:r>
              <a:rPr lang="en-US" altLang="en-US" dirty="0" smtClean="0">
                <a:latin typeface="Arial" panose="020B0604020202020204" pitchFamily="34" charset="0"/>
                <a:cs typeface="Arial" panose="020B0604020202020204" pitchFamily="34" charset="0"/>
              </a:rPr>
              <a:t>Comparative </a:t>
            </a:r>
            <a:r>
              <a:rPr lang="en-US" altLang="en-US" dirty="0">
                <a:latin typeface="Arial" panose="020B0604020202020204" pitchFamily="34" charset="0"/>
                <a:cs typeface="Arial" panose="020B0604020202020204" pitchFamily="34" charset="0"/>
              </a:rPr>
              <a:t>Document (is LIFE the right instrument? Which strand?):</a:t>
            </a:r>
          </a:p>
          <a:p>
            <a:pPr marL="776288" lvl="1" eaLnBrk="1" hangingPunct="1"/>
            <a:r>
              <a:rPr lang="en-US" altLang="en-US" sz="2400" dirty="0">
                <a:latin typeface="Arial" panose="020B0604020202020204" pitchFamily="34" charset="0"/>
                <a:cs typeface="Arial" panose="020B0604020202020204" pitchFamily="34" charset="0"/>
              </a:rPr>
              <a:t>Vs. Horizon 2020 vs. structural funds</a:t>
            </a:r>
          </a:p>
          <a:p>
            <a:pPr marL="776288" lvl="1" eaLnBrk="1" hangingPunct="1"/>
            <a:r>
              <a:rPr lang="en-US" altLang="en-US" sz="2400" dirty="0">
                <a:latin typeface="Arial" panose="020B0604020202020204" pitchFamily="34" charset="0"/>
                <a:cs typeface="Arial" panose="020B0604020202020204" pitchFamily="34" charset="0"/>
              </a:rPr>
              <a:t>NAT (vs. BIO) vs. ENV vs. CCA  vs. CCM // GIE vs. GIC?</a:t>
            </a:r>
          </a:p>
          <a:p>
            <a:endParaRPr lang="en-GB" dirty="0"/>
          </a:p>
        </p:txBody>
      </p:sp>
    </p:spTree>
    <p:extLst>
      <p:ext uri="{BB962C8B-B14F-4D97-AF65-F5344CB8AC3E}">
        <p14:creationId xmlns:p14="http://schemas.microsoft.com/office/powerpoint/2010/main" val="955036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Application forms and </a:t>
            </a:r>
            <a:r>
              <a:rPr lang="en-GB" dirty="0" smtClean="0"/>
              <a:t>process – Environment or climate sub-programme </a:t>
            </a:r>
            <a:endParaRPr lang="en-GB" dirty="0"/>
          </a:p>
        </p:txBody>
      </p:sp>
      <p:sp>
        <p:nvSpPr>
          <p:cNvPr id="4" name="Rectangle 3"/>
          <p:cNvSpPr/>
          <p:nvPr/>
        </p:nvSpPr>
        <p:spPr>
          <a:xfrm>
            <a:off x="0" y="1556792"/>
            <a:ext cx="4572000" cy="3954929"/>
          </a:xfrm>
          <a:prstGeom prst="rect">
            <a:avLst/>
          </a:prstGeom>
        </p:spPr>
        <p:txBody>
          <a:bodyPr>
            <a:spAutoFit/>
          </a:bodyPr>
          <a:lstStyle/>
          <a:p>
            <a:pPr algn="ctr" eaLnBrk="1" hangingPunct="1">
              <a:lnSpc>
                <a:spcPct val="80000"/>
              </a:lnSpc>
              <a:spcBef>
                <a:spcPct val="20000"/>
              </a:spcBef>
              <a:buClr>
                <a:srgbClr val="FFFFFF"/>
              </a:buClr>
            </a:pPr>
            <a:r>
              <a:rPr lang="es-ES" altLang="en-US" b="1" i="1" dirty="0" err="1">
                <a:solidFill>
                  <a:srgbClr val="0F5494"/>
                </a:solidFill>
                <a:latin typeface="Verdana" panose="020B0604030504040204" pitchFamily="34" charset="0"/>
              </a:rPr>
              <a:t>Environment</a:t>
            </a:r>
            <a:endParaRPr lang="es-ES" altLang="en-US" b="1" i="1" dirty="0">
              <a:solidFill>
                <a:srgbClr val="0F5494"/>
              </a:solidFill>
              <a:latin typeface="Verdana" panose="020B0604030504040204" pitchFamily="34" charset="0"/>
            </a:endParaRPr>
          </a:p>
          <a:p>
            <a:pPr algn="ctr" eaLnBrk="1" hangingPunct="1">
              <a:lnSpc>
                <a:spcPct val="80000"/>
              </a:lnSpc>
              <a:spcBef>
                <a:spcPct val="20000"/>
              </a:spcBef>
              <a:buClr>
                <a:srgbClr val="FFFFFF"/>
              </a:buClr>
            </a:pPr>
            <a:endParaRPr lang="es-ES" altLang="en-US" b="1" i="1" dirty="0">
              <a:solidFill>
                <a:srgbClr val="0F5494"/>
              </a:solidFill>
              <a:latin typeface="Verdana" panose="020B0604030504040204" pitchFamily="34" charset="0"/>
            </a:endParaRPr>
          </a:p>
          <a:p>
            <a:pPr marL="376238" lvl="1" indent="-342900">
              <a:lnSpc>
                <a:spcPct val="80000"/>
              </a:lnSpc>
              <a:spcBef>
                <a:spcPts val="1200"/>
              </a:spcBef>
              <a:spcAft>
                <a:spcPts val="600"/>
              </a:spcAft>
              <a:buClr>
                <a:srgbClr val="0067AB"/>
              </a:buClr>
              <a:buFont typeface="Wingdings" pitchFamily="2" charset="2"/>
              <a:buChar char="§"/>
            </a:pPr>
            <a:r>
              <a:rPr lang="es-ES" altLang="en-US" sz="2400" dirty="0" err="1">
                <a:latin typeface="Arial" panose="020B0604020202020204" pitchFamily="34" charset="0"/>
                <a:cs typeface="Arial" panose="020B0604020202020204" pitchFamily="34" charset="0"/>
              </a:rPr>
              <a:t>Projects</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falling</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under</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one</a:t>
            </a:r>
            <a:r>
              <a:rPr lang="es-ES" altLang="en-US" sz="2400" dirty="0">
                <a:latin typeface="Arial" panose="020B0604020202020204" pitchFamily="34" charset="0"/>
                <a:cs typeface="Arial" panose="020B0604020202020204" pitchFamily="34" charset="0"/>
              </a:rPr>
              <a:t> of </a:t>
            </a:r>
            <a:r>
              <a:rPr lang="es-ES" altLang="en-US" sz="2400" dirty="0" err="1">
                <a:latin typeface="Arial" panose="020B0604020202020204" pitchFamily="34" charset="0"/>
                <a:cs typeface="Arial" panose="020B0604020202020204" pitchFamily="34" charset="0"/>
              </a:rPr>
              <a:t>the</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project</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topics</a:t>
            </a:r>
            <a:endParaRPr lang="es-ES" altLang="en-US" sz="2400" dirty="0">
              <a:latin typeface="Arial" panose="020B0604020202020204" pitchFamily="34" charset="0"/>
              <a:cs typeface="Arial" panose="020B0604020202020204" pitchFamily="34" charset="0"/>
            </a:endParaRPr>
          </a:p>
          <a:p>
            <a:pPr marL="376238" lvl="1" indent="-342900">
              <a:lnSpc>
                <a:spcPct val="80000"/>
              </a:lnSpc>
              <a:spcBef>
                <a:spcPts val="1200"/>
              </a:spcBef>
              <a:spcAft>
                <a:spcPts val="600"/>
              </a:spcAft>
              <a:buClr>
                <a:srgbClr val="0067AB"/>
              </a:buClr>
              <a:buFont typeface="Wingdings" pitchFamily="2" charset="2"/>
              <a:buChar char="§"/>
            </a:pPr>
            <a:r>
              <a:rPr lang="es-ES" altLang="en-US" sz="2400" dirty="0" err="1">
                <a:latin typeface="Arial" panose="020B0604020202020204" pitchFamily="34" charset="0"/>
                <a:cs typeface="Arial" panose="020B0604020202020204" pitchFamily="34" charset="0"/>
              </a:rPr>
              <a:t>Climate</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mitigation</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or</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adaptation</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is</a:t>
            </a:r>
            <a:r>
              <a:rPr lang="es-ES" altLang="en-US" sz="2400" dirty="0">
                <a:latin typeface="Arial" panose="020B0604020202020204" pitchFamily="34" charset="0"/>
                <a:cs typeface="Arial" panose="020B0604020202020204" pitchFamily="34" charset="0"/>
              </a:rPr>
              <a:t> a by-</a:t>
            </a:r>
            <a:r>
              <a:rPr lang="es-ES" altLang="en-US" sz="2400" dirty="0" err="1">
                <a:latin typeface="Arial" panose="020B0604020202020204" pitchFamily="34" charset="0"/>
                <a:cs typeface="Arial" panose="020B0604020202020204" pitchFamily="34" charset="0"/>
              </a:rPr>
              <a:t>product</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but</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not</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the</a:t>
            </a:r>
            <a:r>
              <a:rPr lang="es-ES" altLang="en-US" sz="2400" dirty="0">
                <a:latin typeface="Arial" panose="020B0604020202020204" pitchFamily="34" charset="0"/>
                <a:cs typeface="Arial" panose="020B0604020202020204" pitchFamily="34" charset="0"/>
              </a:rPr>
              <a:t> central </a:t>
            </a:r>
            <a:r>
              <a:rPr lang="es-ES" altLang="en-US" sz="2400" dirty="0" err="1">
                <a:latin typeface="Arial" panose="020B0604020202020204" pitchFamily="34" charset="0"/>
                <a:cs typeface="Arial" panose="020B0604020202020204" pitchFamily="34" charset="0"/>
              </a:rPr>
              <a:t>objective</a:t>
            </a:r>
            <a:endParaRPr lang="es-ES" altLang="en-US" sz="2400" dirty="0">
              <a:latin typeface="Arial" panose="020B0604020202020204" pitchFamily="34" charset="0"/>
              <a:cs typeface="Arial" panose="020B0604020202020204" pitchFamily="34" charset="0"/>
            </a:endParaRPr>
          </a:p>
          <a:p>
            <a:pPr marL="376238" lvl="1" indent="-342900">
              <a:lnSpc>
                <a:spcPct val="80000"/>
              </a:lnSpc>
              <a:spcBef>
                <a:spcPts val="1200"/>
              </a:spcBef>
              <a:spcAft>
                <a:spcPts val="600"/>
              </a:spcAft>
              <a:buClr>
                <a:srgbClr val="0067AB"/>
              </a:buClr>
              <a:buFont typeface="Wingdings" pitchFamily="2" charset="2"/>
              <a:buChar char="§"/>
            </a:pPr>
            <a:r>
              <a:rPr lang="es-ES" altLang="en-US" sz="2400" dirty="0">
                <a:latin typeface="Arial" panose="020B0604020202020204" pitchFamily="34" charset="0"/>
                <a:cs typeface="Arial" panose="020B0604020202020204" pitchFamily="34" charset="0"/>
              </a:rPr>
              <a:t>Clear link to </a:t>
            </a:r>
            <a:r>
              <a:rPr lang="es-ES" altLang="en-US" sz="2400" dirty="0" err="1">
                <a:latin typeface="Arial" panose="020B0604020202020204" pitchFamily="34" charset="0"/>
                <a:cs typeface="Arial" panose="020B0604020202020204" pitchFamily="34" charset="0"/>
              </a:rPr>
              <a:t>the</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specific</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objectives</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for</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the</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three</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environmental</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priority</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areas</a:t>
            </a:r>
            <a:endParaRPr lang="es-ES" altLang="en-US" sz="2400" dirty="0">
              <a:latin typeface="Arial" panose="020B0604020202020204" pitchFamily="34" charset="0"/>
              <a:cs typeface="Arial" panose="020B0604020202020204" pitchFamily="34" charset="0"/>
            </a:endParaRPr>
          </a:p>
          <a:p>
            <a:pPr lvl="1" eaLnBrk="1" hangingPunct="1">
              <a:lnSpc>
                <a:spcPct val="80000"/>
              </a:lnSpc>
              <a:spcBef>
                <a:spcPct val="20000"/>
              </a:spcBef>
              <a:buClr>
                <a:srgbClr val="009FBA"/>
              </a:buClr>
              <a:buFontTx/>
              <a:buChar char="•"/>
            </a:pPr>
            <a:endParaRPr lang="es-ES" altLang="en-US" sz="2000" dirty="0">
              <a:solidFill>
                <a:srgbClr val="0F5494"/>
              </a:solidFill>
              <a:latin typeface="Verdana" panose="020B0604030504040204" pitchFamily="34" charset="0"/>
            </a:endParaRPr>
          </a:p>
        </p:txBody>
      </p:sp>
      <p:sp>
        <p:nvSpPr>
          <p:cNvPr id="5" name="Rectangle 4"/>
          <p:cNvSpPr/>
          <p:nvPr/>
        </p:nvSpPr>
        <p:spPr>
          <a:xfrm>
            <a:off x="4499992" y="1556792"/>
            <a:ext cx="4572000" cy="3145476"/>
          </a:xfrm>
          <a:prstGeom prst="rect">
            <a:avLst/>
          </a:prstGeom>
        </p:spPr>
        <p:txBody>
          <a:bodyPr wrap="square">
            <a:spAutoFit/>
          </a:bodyPr>
          <a:lstStyle/>
          <a:p>
            <a:pPr algn="ctr" eaLnBrk="1" hangingPunct="1">
              <a:lnSpc>
                <a:spcPct val="80000"/>
              </a:lnSpc>
              <a:spcBef>
                <a:spcPct val="20000"/>
              </a:spcBef>
              <a:buClr>
                <a:srgbClr val="FFFFFF"/>
              </a:buClr>
            </a:pPr>
            <a:r>
              <a:rPr lang="es-ES" altLang="en-US" b="1" i="1" dirty="0" err="1">
                <a:solidFill>
                  <a:srgbClr val="0F5494"/>
                </a:solidFill>
                <a:latin typeface="Verdana" panose="020B0604030504040204" pitchFamily="34" charset="0"/>
              </a:rPr>
              <a:t>Climate</a:t>
            </a:r>
            <a:endParaRPr lang="es-ES" altLang="en-US" b="1" i="1" dirty="0">
              <a:solidFill>
                <a:srgbClr val="0F5494"/>
              </a:solidFill>
              <a:latin typeface="Verdana" panose="020B0604030504040204" pitchFamily="34" charset="0"/>
            </a:endParaRPr>
          </a:p>
          <a:p>
            <a:pPr algn="ctr" eaLnBrk="1" hangingPunct="1">
              <a:lnSpc>
                <a:spcPct val="80000"/>
              </a:lnSpc>
              <a:spcBef>
                <a:spcPct val="20000"/>
              </a:spcBef>
              <a:buClr>
                <a:srgbClr val="FFFFFF"/>
              </a:buClr>
            </a:pPr>
            <a:endParaRPr lang="es-ES" altLang="en-US" i="1" dirty="0">
              <a:solidFill>
                <a:srgbClr val="0F5494"/>
              </a:solidFill>
              <a:latin typeface="Verdana" panose="020B0604030504040204" pitchFamily="34" charset="0"/>
            </a:endParaRPr>
          </a:p>
          <a:p>
            <a:pPr marL="376238" lvl="1" indent="-342900" eaLnBrk="1" hangingPunct="1">
              <a:lnSpc>
                <a:spcPct val="80000"/>
              </a:lnSpc>
              <a:spcBef>
                <a:spcPts val="1200"/>
              </a:spcBef>
              <a:spcAft>
                <a:spcPts val="600"/>
              </a:spcAft>
              <a:buClr>
                <a:srgbClr val="0067AB"/>
              </a:buClr>
              <a:buFont typeface="Wingdings" pitchFamily="2" charset="2"/>
              <a:buChar char="§"/>
            </a:pPr>
            <a:r>
              <a:rPr lang="es-ES" altLang="en-US" sz="2400" dirty="0" err="1">
                <a:latin typeface="Arial" panose="020B0604020202020204" pitchFamily="34" charset="0"/>
                <a:cs typeface="Arial" panose="020B0604020202020204" pitchFamily="34" charset="0"/>
              </a:rPr>
              <a:t>Climate</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mitigation</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or</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adaptation</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is</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the</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main</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goal</a:t>
            </a:r>
            <a:endParaRPr lang="es-ES" altLang="en-US" sz="2400" dirty="0">
              <a:latin typeface="Arial" panose="020B0604020202020204" pitchFamily="34" charset="0"/>
              <a:cs typeface="Arial" panose="020B0604020202020204" pitchFamily="34" charset="0"/>
            </a:endParaRPr>
          </a:p>
          <a:p>
            <a:pPr marL="376238" lvl="1" indent="-342900" eaLnBrk="1" hangingPunct="1">
              <a:lnSpc>
                <a:spcPct val="80000"/>
              </a:lnSpc>
              <a:spcBef>
                <a:spcPts val="1200"/>
              </a:spcBef>
              <a:spcAft>
                <a:spcPts val="600"/>
              </a:spcAft>
              <a:buClr>
                <a:srgbClr val="0067AB"/>
              </a:buClr>
              <a:buFont typeface="Wingdings" pitchFamily="2" charset="2"/>
              <a:buChar char="§"/>
            </a:pPr>
            <a:r>
              <a:rPr lang="es-ES" altLang="en-US" sz="2400" dirty="0">
                <a:latin typeface="Arial" panose="020B0604020202020204" pitchFamily="34" charset="0"/>
                <a:cs typeface="Arial" panose="020B0604020202020204" pitchFamily="34" charset="0"/>
              </a:rPr>
              <a:t>Clear link to </a:t>
            </a:r>
            <a:r>
              <a:rPr lang="es-ES" altLang="en-US" sz="2400" dirty="0" err="1">
                <a:latin typeface="Arial" panose="020B0604020202020204" pitchFamily="34" charset="0"/>
                <a:cs typeface="Arial" panose="020B0604020202020204" pitchFamily="34" charset="0"/>
              </a:rPr>
              <a:t>the</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specific</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objectives</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for</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the</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three</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climate</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action</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priority</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areas</a:t>
            </a:r>
            <a:endParaRPr lang="es-ES" altLang="en-US" sz="2400" dirty="0">
              <a:latin typeface="Arial" panose="020B0604020202020204" pitchFamily="34" charset="0"/>
              <a:cs typeface="Arial" panose="020B0604020202020204" pitchFamily="34" charset="0"/>
            </a:endParaRPr>
          </a:p>
          <a:p>
            <a:pPr lvl="1" eaLnBrk="1" hangingPunct="1">
              <a:lnSpc>
                <a:spcPct val="80000"/>
              </a:lnSpc>
              <a:spcBef>
                <a:spcPct val="20000"/>
              </a:spcBef>
              <a:buClr>
                <a:srgbClr val="009FBA"/>
              </a:buClr>
              <a:buFontTx/>
              <a:buChar char="•"/>
            </a:pPr>
            <a:endParaRPr lang="es-ES" altLang="en-US" sz="2000" dirty="0">
              <a:solidFill>
                <a:srgbClr val="0F5494"/>
              </a:solidFill>
              <a:latin typeface="Verdana" panose="020B0604030504040204" pitchFamily="34" charset="0"/>
            </a:endParaRPr>
          </a:p>
          <a:p>
            <a:pPr lvl="1" eaLnBrk="1" hangingPunct="1">
              <a:lnSpc>
                <a:spcPct val="80000"/>
              </a:lnSpc>
              <a:spcBef>
                <a:spcPct val="20000"/>
              </a:spcBef>
              <a:buClr>
                <a:srgbClr val="009FBA"/>
              </a:buClr>
              <a:buFontTx/>
              <a:buChar char="•"/>
            </a:pPr>
            <a:endParaRPr lang="es-ES" altLang="en-US" sz="2000" dirty="0">
              <a:solidFill>
                <a:srgbClr val="0F5494"/>
              </a:solidFill>
              <a:latin typeface="Verdana" panose="020B0604030504040204" pitchFamily="34" charset="0"/>
            </a:endParaRPr>
          </a:p>
        </p:txBody>
      </p:sp>
    </p:spTree>
    <p:extLst>
      <p:ext uri="{BB962C8B-B14F-4D97-AF65-F5344CB8AC3E}">
        <p14:creationId xmlns:p14="http://schemas.microsoft.com/office/powerpoint/2010/main" val="2189992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Application forms and </a:t>
            </a:r>
            <a:r>
              <a:rPr lang="en-GB" dirty="0" smtClean="0"/>
              <a:t>process – </a:t>
            </a:r>
            <a:r>
              <a:rPr lang="en-GB" dirty="0" smtClean="0"/>
              <a:t>H2020 </a:t>
            </a:r>
            <a:r>
              <a:rPr lang="en-GB" dirty="0" smtClean="0"/>
              <a:t>or </a:t>
            </a:r>
            <a:r>
              <a:rPr lang="en-GB" dirty="0" smtClean="0"/>
              <a:t>LIFE climate </a:t>
            </a:r>
            <a:r>
              <a:rPr lang="en-GB" dirty="0" smtClean="0"/>
              <a:t>sub-programme </a:t>
            </a:r>
            <a:endParaRPr lang="en-GB" dirty="0"/>
          </a:p>
        </p:txBody>
      </p:sp>
      <p:sp>
        <p:nvSpPr>
          <p:cNvPr id="4" name="Rectangle 3"/>
          <p:cNvSpPr/>
          <p:nvPr/>
        </p:nvSpPr>
        <p:spPr>
          <a:xfrm>
            <a:off x="0" y="1108998"/>
            <a:ext cx="4572000" cy="5047536"/>
          </a:xfrm>
          <a:prstGeom prst="rect">
            <a:avLst/>
          </a:prstGeom>
        </p:spPr>
        <p:txBody>
          <a:bodyPr>
            <a:spAutoFit/>
          </a:bodyPr>
          <a:lstStyle/>
          <a:p>
            <a:pPr algn="ctr" eaLnBrk="1" hangingPunct="1">
              <a:lnSpc>
                <a:spcPct val="80000"/>
              </a:lnSpc>
              <a:spcBef>
                <a:spcPct val="20000"/>
              </a:spcBef>
              <a:buClr>
                <a:srgbClr val="FFFFFF"/>
              </a:buClr>
            </a:pPr>
            <a:r>
              <a:rPr lang="es-ES" altLang="en-US" b="1" i="1" dirty="0" smtClean="0">
                <a:solidFill>
                  <a:srgbClr val="0F5494"/>
                </a:solidFill>
                <a:latin typeface="Verdana" panose="020B0604030504040204" pitchFamily="34" charset="0"/>
              </a:rPr>
              <a:t>H2020</a:t>
            </a:r>
            <a:endParaRPr lang="es-ES" altLang="en-US" b="1" i="1" dirty="0">
              <a:solidFill>
                <a:srgbClr val="0F5494"/>
              </a:solidFill>
              <a:latin typeface="Verdana" panose="020B0604030504040204" pitchFamily="34" charset="0"/>
            </a:endParaRPr>
          </a:p>
          <a:p>
            <a:pPr algn="ctr" eaLnBrk="1" hangingPunct="1">
              <a:lnSpc>
                <a:spcPct val="80000"/>
              </a:lnSpc>
              <a:spcBef>
                <a:spcPct val="20000"/>
              </a:spcBef>
              <a:buClr>
                <a:srgbClr val="FFFFFF"/>
              </a:buClr>
            </a:pPr>
            <a:endParaRPr lang="es-ES" altLang="en-US" b="1" i="1" dirty="0">
              <a:solidFill>
                <a:srgbClr val="0F5494"/>
              </a:solidFill>
              <a:latin typeface="Verdana" panose="020B0604030504040204" pitchFamily="34" charset="0"/>
            </a:endParaRPr>
          </a:p>
          <a:p>
            <a:pPr marL="376238" lvl="1" indent="-342900">
              <a:lnSpc>
                <a:spcPct val="80000"/>
              </a:lnSpc>
              <a:spcBef>
                <a:spcPts val="1200"/>
              </a:spcBef>
              <a:spcAft>
                <a:spcPts val="600"/>
              </a:spcAft>
              <a:buClr>
                <a:srgbClr val="0067AB"/>
              </a:buClr>
              <a:buFont typeface="Wingdings" pitchFamily="2" charset="2"/>
              <a:buChar char="§"/>
            </a:pPr>
            <a:r>
              <a:rPr lang="es-ES" altLang="en-US" sz="2400" dirty="0" smtClean="0">
                <a:latin typeface="Arial" panose="020B0604020202020204" pitchFamily="34" charset="0"/>
                <a:cs typeface="Arial" panose="020B0604020202020204" pitchFamily="34" charset="0"/>
              </a:rPr>
              <a:t>LIFE CCM and CCA can support </a:t>
            </a:r>
            <a:r>
              <a:rPr lang="es-ES" altLang="en-US" sz="2400" dirty="0" err="1" smtClean="0">
                <a:latin typeface="Arial" panose="020B0604020202020204" pitchFamily="34" charset="0"/>
                <a:cs typeface="Arial" panose="020B0604020202020204" pitchFamily="34" charset="0"/>
              </a:rPr>
              <a:t>demonstration</a:t>
            </a:r>
            <a:r>
              <a:rPr lang="es-ES" altLang="en-US" sz="2400" dirty="0" smtClean="0">
                <a:latin typeface="Arial" panose="020B0604020202020204" pitchFamily="34" charset="0"/>
                <a:cs typeface="Arial" panose="020B0604020202020204" pitchFamily="34" charset="0"/>
              </a:rPr>
              <a:t> and </a:t>
            </a:r>
            <a:r>
              <a:rPr lang="es-ES" altLang="en-US" sz="2400" dirty="0" err="1">
                <a:latin typeface="Arial" panose="020B0604020202020204" pitchFamily="34" charset="0"/>
                <a:cs typeface="Arial" panose="020B0604020202020204" pitchFamily="34" charset="0"/>
              </a:rPr>
              <a:t>p</a:t>
            </a:r>
            <a:r>
              <a:rPr lang="es-ES" altLang="en-US" sz="2400" dirty="0" err="1" smtClean="0">
                <a:latin typeface="Arial" panose="020B0604020202020204" pitchFamily="34" charset="0"/>
                <a:cs typeface="Arial" panose="020B0604020202020204" pitchFamily="34" charset="0"/>
              </a:rPr>
              <a:t>ilot</a:t>
            </a:r>
            <a:r>
              <a:rPr lang="es-ES" altLang="en-US" sz="2400" dirty="0" smtClean="0">
                <a:latin typeface="Arial" panose="020B0604020202020204" pitchFamily="34" charset="0"/>
                <a:cs typeface="Arial" panose="020B0604020202020204" pitchFamily="34" charset="0"/>
              </a:rPr>
              <a:t> </a:t>
            </a:r>
            <a:r>
              <a:rPr lang="es-ES" altLang="en-US" sz="2400" dirty="0" err="1" smtClean="0">
                <a:latin typeface="Arial" panose="020B0604020202020204" pitchFamily="34" charset="0"/>
                <a:cs typeface="Arial" panose="020B0604020202020204" pitchFamily="34" charset="0"/>
              </a:rPr>
              <a:t>projects</a:t>
            </a:r>
            <a:r>
              <a:rPr lang="es-ES" altLang="en-US" sz="2400" dirty="0" smtClean="0">
                <a:latin typeface="Arial" panose="020B0604020202020204" pitchFamily="34" charset="0"/>
                <a:cs typeface="Arial" panose="020B0604020202020204" pitchFamily="34" charset="0"/>
              </a:rPr>
              <a:t> </a:t>
            </a:r>
            <a:r>
              <a:rPr lang="es-ES" altLang="en-US" sz="2400" dirty="0" err="1" smtClean="0">
                <a:latin typeface="Arial" panose="020B0604020202020204" pitchFamily="34" charset="0"/>
                <a:cs typeface="Arial" panose="020B0604020202020204" pitchFamily="34" charset="0"/>
              </a:rPr>
              <a:t>but</a:t>
            </a:r>
            <a:r>
              <a:rPr lang="es-ES" altLang="en-US" sz="2400" dirty="0" smtClean="0">
                <a:latin typeface="Arial" panose="020B0604020202020204" pitchFamily="34" charset="0"/>
                <a:cs typeface="Arial" panose="020B0604020202020204" pitchFamily="34" charset="0"/>
              </a:rPr>
              <a:t> </a:t>
            </a:r>
            <a:r>
              <a:rPr lang="es-ES" altLang="en-US" sz="2400" dirty="0" err="1" smtClean="0">
                <a:latin typeface="Arial" panose="020B0604020202020204" pitchFamily="34" charset="0"/>
                <a:cs typeface="Arial" panose="020B0604020202020204" pitchFamily="34" charset="0"/>
              </a:rPr>
              <a:t>also</a:t>
            </a:r>
            <a:r>
              <a:rPr lang="es-ES" altLang="en-US" sz="2400" dirty="0" smtClean="0">
                <a:latin typeface="Arial" panose="020B0604020202020204" pitchFamily="34" charset="0"/>
                <a:cs typeface="Arial" panose="020B0604020202020204" pitchFamily="34" charset="0"/>
              </a:rPr>
              <a:t> </a:t>
            </a:r>
            <a:r>
              <a:rPr lang="es-ES" altLang="en-US" sz="2400" dirty="0" err="1" smtClean="0">
                <a:latin typeface="Arial" panose="020B0604020202020204" pitchFamily="34" charset="0"/>
                <a:cs typeface="Arial" panose="020B0604020202020204" pitchFamily="34" charset="0"/>
              </a:rPr>
              <a:t>best</a:t>
            </a:r>
            <a:r>
              <a:rPr lang="es-ES" altLang="en-US" sz="2400" dirty="0" smtClean="0">
                <a:latin typeface="Arial" panose="020B0604020202020204" pitchFamily="34" charset="0"/>
                <a:cs typeface="Arial" panose="020B0604020202020204" pitchFamily="34" charset="0"/>
              </a:rPr>
              <a:t> </a:t>
            </a:r>
            <a:r>
              <a:rPr lang="es-ES" altLang="en-US" sz="2400" dirty="0" err="1" smtClean="0">
                <a:latin typeface="Arial" panose="020B0604020202020204" pitchFamily="34" charset="0"/>
                <a:cs typeface="Arial" panose="020B0604020202020204" pitchFamily="34" charset="0"/>
              </a:rPr>
              <a:t>practice</a:t>
            </a:r>
            <a:r>
              <a:rPr lang="es-ES" altLang="en-US" sz="2400" dirty="0" smtClean="0">
                <a:latin typeface="Arial" panose="020B0604020202020204" pitchFamily="34" charset="0"/>
                <a:cs typeface="Arial" panose="020B0604020202020204" pitchFamily="34" charset="0"/>
              </a:rPr>
              <a:t> </a:t>
            </a:r>
            <a:r>
              <a:rPr lang="es-ES" altLang="en-US" sz="2400" dirty="0" err="1" smtClean="0">
                <a:latin typeface="Arial" panose="020B0604020202020204" pitchFamily="34" charset="0"/>
                <a:cs typeface="Arial" panose="020B0604020202020204" pitchFamily="34" charset="0"/>
              </a:rPr>
              <a:t>projects</a:t>
            </a:r>
            <a:endParaRPr lang="es-ES" altLang="en-US" sz="2400" dirty="0" smtClean="0">
              <a:latin typeface="Arial" panose="020B0604020202020204" pitchFamily="34" charset="0"/>
              <a:cs typeface="Arial" panose="020B0604020202020204" pitchFamily="34" charset="0"/>
            </a:endParaRPr>
          </a:p>
          <a:p>
            <a:pPr marL="376238" lvl="1" indent="-342900">
              <a:lnSpc>
                <a:spcPct val="80000"/>
              </a:lnSpc>
              <a:spcBef>
                <a:spcPts val="1200"/>
              </a:spcBef>
              <a:spcAft>
                <a:spcPts val="600"/>
              </a:spcAft>
              <a:buClr>
                <a:srgbClr val="0067AB"/>
              </a:buClr>
              <a:buFont typeface="Wingdings" pitchFamily="2" charset="2"/>
              <a:buChar char="§"/>
            </a:pPr>
            <a:r>
              <a:rPr lang="es-ES" altLang="en-US" sz="2400" dirty="0" err="1">
                <a:latin typeface="Arial" panose="020B0604020202020204" pitchFamily="34" charset="0"/>
                <a:cs typeface="Arial" panose="020B0604020202020204" pitchFamily="34" charset="0"/>
              </a:rPr>
              <a:t>For</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Governance</a:t>
            </a:r>
            <a:r>
              <a:rPr lang="es-ES" altLang="en-US" sz="2400" dirty="0">
                <a:latin typeface="Arial" panose="020B0604020202020204" pitchFamily="34" charset="0"/>
                <a:cs typeface="Arial" panose="020B0604020202020204" pitchFamily="34" charset="0"/>
              </a:rPr>
              <a:t> and </a:t>
            </a:r>
            <a:r>
              <a:rPr lang="es-ES" altLang="en-US" sz="2400" dirty="0" err="1">
                <a:latin typeface="Arial" panose="020B0604020202020204" pitchFamily="34" charset="0"/>
                <a:cs typeface="Arial" panose="020B0604020202020204" pitchFamily="34" charset="0"/>
              </a:rPr>
              <a:t>Information</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priority</a:t>
            </a:r>
            <a:r>
              <a:rPr lang="es-ES" altLang="en-US" sz="2400" dirty="0">
                <a:latin typeface="Arial" panose="020B0604020202020204" pitchFamily="34" charset="0"/>
                <a:cs typeface="Arial" panose="020B0604020202020204" pitchFamily="34" charset="0"/>
              </a:rPr>
              <a:t> </a:t>
            </a:r>
            <a:r>
              <a:rPr lang="es-ES" altLang="en-US" sz="2400" dirty="0" err="1" smtClean="0">
                <a:latin typeface="Arial" panose="020B0604020202020204" pitchFamily="34" charset="0"/>
                <a:cs typeface="Arial" panose="020B0604020202020204" pitchFamily="34" charset="0"/>
              </a:rPr>
              <a:t>areas</a:t>
            </a:r>
            <a:r>
              <a:rPr lang="es-ES" altLang="en-US" sz="2400" dirty="0" smtClean="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under</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the</a:t>
            </a:r>
            <a:r>
              <a:rPr lang="es-ES" altLang="en-US" sz="2400" dirty="0">
                <a:latin typeface="Arial" panose="020B0604020202020204" pitchFamily="34" charset="0"/>
                <a:cs typeface="Arial" panose="020B0604020202020204" pitchFamily="34" charset="0"/>
              </a:rPr>
              <a:t> CC sub-</a:t>
            </a:r>
            <a:r>
              <a:rPr lang="es-ES" altLang="en-US" sz="2400" dirty="0" err="1">
                <a:latin typeface="Arial" panose="020B0604020202020204" pitchFamily="34" charset="0"/>
                <a:cs typeface="Arial" panose="020B0604020202020204" pitchFamily="34" charset="0"/>
              </a:rPr>
              <a:t>programme</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it</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is</a:t>
            </a:r>
            <a:r>
              <a:rPr lang="es-ES" altLang="en-US" sz="2400" dirty="0">
                <a:latin typeface="Arial" panose="020B0604020202020204" pitchFamily="34" charset="0"/>
                <a:cs typeface="Arial" panose="020B0604020202020204" pitchFamily="34" charset="0"/>
              </a:rPr>
              <a:t> posible to support </a:t>
            </a:r>
            <a:r>
              <a:rPr lang="es-ES" altLang="en-US" sz="2400" dirty="0" err="1">
                <a:latin typeface="Arial" panose="020B0604020202020204" pitchFamily="34" charset="0"/>
                <a:cs typeface="Arial" panose="020B0604020202020204" pitchFamily="34" charset="0"/>
              </a:rPr>
              <a:t>information</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awareness</a:t>
            </a:r>
            <a:r>
              <a:rPr lang="es-ES" altLang="en-US" sz="2400" dirty="0">
                <a:latin typeface="Arial" panose="020B0604020202020204" pitchFamily="34" charset="0"/>
                <a:cs typeface="Arial" panose="020B0604020202020204" pitchFamily="34" charset="0"/>
              </a:rPr>
              <a:t> and </a:t>
            </a:r>
            <a:r>
              <a:rPr lang="es-ES" altLang="en-US" sz="2400" dirty="0" err="1">
                <a:latin typeface="Arial" panose="020B0604020202020204" pitchFamily="34" charset="0"/>
                <a:cs typeface="Arial" panose="020B0604020202020204" pitchFamily="34" charset="0"/>
              </a:rPr>
              <a:t>dissemination</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projects</a:t>
            </a:r>
            <a:r>
              <a:rPr lang="es-ES" altLang="en-US" sz="2400" dirty="0">
                <a:latin typeface="Arial" panose="020B0604020202020204" pitchFamily="34" charset="0"/>
                <a:cs typeface="Arial" panose="020B0604020202020204" pitchFamily="34" charset="0"/>
              </a:rPr>
              <a:t> </a:t>
            </a:r>
            <a:endParaRPr lang="es-ES" altLang="en-US" sz="2400" dirty="0" smtClean="0">
              <a:latin typeface="Arial" panose="020B0604020202020204" pitchFamily="34" charset="0"/>
              <a:cs typeface="Arial" panose="020B0604020202020204" pitchFamily="34" charset="0"/>
            </a:endParaRPr>
          </a:p>
          <a:p>
            <a:pPr marL="376238" lvl="1" indent="-342900">
              <a:lnSpc>
                <a:spcPct val="80000"/>
              </a:lnSpc>
              <a:spcBef>
                <a:spcPts val="1200"/>
              </a:spcBef>
              <a:spcAft>
                <a:spcPts val="600"/>
              </a:spcAft>
              <a:buClr>
                <a:srgbClr val="0067AB"/>
              </a:buClr>
              <a:buFont typeface="Wingdings" pitchFamily="2" charset="2"/>
              <a:buChar char="§"/>
            </a:pPr>
            <a:r>
              <a:rPr lang="es-ES" altLang="en-US" sz="2400" dirty="0" err="1" smtClean="0">
                <a:latin typeface="Arial" panose="020B0604020202020204" pitchFamily="34" charset="0"/>
                <a:cs typeface="Arial" panose="020B0604020202020204" pitchFamily="34" charset="0"/>
              </a:rPr>
              <a:t>Research</a:t>
            </a:r>
            <a:r>
              <a:rPr lang="es-ES" altLang="en-US" sz="2400" dirty="0" smtClean="0">
                <a:latin typeface="Arial" panose="020B0604020202020204" pitchFamily="34" charset="0"/>
                <a:cs typeface="Arial" panose="020B0604020202020204" pitchFamily="34" charset="0"/>
              </a:rPr>
              <a:t> </a:t>
            </a:r>
            <a:r>
              <a:rPr lang="es-ES" altLang="en-US" sz="2400" dirty="0" err="1" smtClean="0">
                <a:latin typeface="Arial" panose="020B0604020202020204" pitchFamily="34" charset="0"/>
                <a:cs typeface="Arial" panose="020B0604020202020204" pitchFamily="34" charset="0"/>
              </a:rPr>
              <a:t>activities</a:t>
            </a:r>
            <a:r>
              <a:rPr lang="es-ES" altLang="en-US" sz="2400" dirty="0" smtClean="0">
                <a:latin typeface="Arial" panose="020B0604020202020204" pitchFamily="34" charset="0"/>
                <a:cs typeface="Arial" panose="020B0604020202020204" pitchFamily="34" charset="0"/>
              </a:rPr>
              <a:t> </a:t>
            </a:r>
            <a:r>
              <a:rPr lang="es-ES" altLang="en-US" sz="2400" dirty="0" err="1" smtClean="0">
                <a:latin typeface="Arial" panose="020B0604020202020204" pitchFamily="34" charset="0"/>
                <a:cs typeface="Arial" panose="020B0604020202020204" pitchFamily="34" charset="0"/>
              </a:rPr>
              <a:t>must</a:t>
            </a:r>
            <a:r>
              <a:rPr lang="es-ES" altLang="en-US" sz="2400" dirty="0" smtClean="0">
                <a:latin typeface="Arial" panose="020B0604020202020204" pitchFamily="34" charset="0"/>
                <a:cs typeface="Arial" panose="020B0604020202020204" pitchFamily="34" charset="0"/>
              </a:rPr>
              <a:t> be </a:t>
            </a:r>
            <a:r>
              <a:rPr lang="es-ES" altLang="en-US" sz="2400" dirty="0" err="1" smtClean="0">
                <a:latin typeface="Arial" panose="020B0604020202020204" pitchFamily="34" charset="0"/>
                <a:cs typeface="Arial" panose="020B0604020202020204" pitchFamily="34" charset="0"/>
              </a:rPr>
              <a:t>strictly</a:t>
            </a:r>
            <a:r>
              <a:rPr lang="es-ES" altLang="en-US" sz="2400" dirty="0" smtClean="0">
                <a:latin typeface="Arial" panose="020B0604020202020204" pitchFamily="34" charset="0"/>
                <a:cs typeface="Arial" panose="020B0604020202020204" pitchFamily="34" charset="0"/>
              </a:rPr>
              <a:t> </a:t>
            </a:r>
            <a:r>
              <a:rPr lang="es-ES" altLang="en-US" sz="2400" dirty="0" err="1" smtClean="0">
                <a:latin typeface="Arial" panose="020B0604020202020204" pitchFamily="34" charset="0"/>
                <a:cs typeface="Arial" panose="020B0604020202020204" pitchFamily="34" charset="0"/>
              </a:rPr>
              <a:t>limited</a:t>
            </a:r>
            <a:endParaRPr lang="es-ES" altLang="en-US" sz="2400" dirty="0">
              <a:latin typeface="Arial" panose="020B0604020202020204" pitchFamily="34" charset="0"/>
              <a:cs typeface="Arial" panose="020B0604020202020204" pitchFamily="34" charset="0"/>
            </a:endParaRPr>
          </a:p>
        </p:txBody>
      </p:sp>
      <p:sp>
        <p:nvSpPr>
          <p:cNvPr id="5" name="Rectangle 4"/>
          <p:cNvSpPr/>
          <p:nvPr/>
        </p:nvSpPr>
        <p:spPr>
          <a:xfrm>
            <a:off x="4355976" y="1126443"/>
            <a:ext cx="4716016" cy="5229124"/>
          </a:xfrm>
          <a:prstGeom prst="rect">
            <a:avLst/>
          </a:prstGeom>
        </p:spPr>
        <p:txBody>
          <a:bodyPr wrap="square">
            <a:spAutoFit/>
          </a:bodyPr>
          <a:lstStyle/>
          <a:p>
            <a:pPr algn="ctr" eaLnBrk="1" hangingPunct="1">
              <a:lnSpc>
                <a:spcPct val="80000"/>
              </a:lnSpc>
              <a:spcBef>
                <a:spcPct val="20000"/>
              </a:spcBef>
              <a:buClr>
                <a:srgbClr val="FFFFFF"/>
              </a:buClr>
            </a:pPr>
            <a:r>
              <a:rPr lang="es-ES" altLang="en-US" b="1" i="1" dirty="0" smtClean="0">
                <a:solidFill>
                  <a:srgbClr val="0F5494"/>
                </a:solidFill>
                <a:latin typeface="Verdana" panose="020B0604030504040204" pitchFamily="34" charset="0"/>
              </a:rPr>
              <a:t> LIFE </a:t>
            </a:r>
            <a:r>
              <a:rPr lang="es-ES" altLang="en-US" b="1" i="1" dirty="0" err="1" smtClean="0">
                <a:solidFill>
                  <a:srgbClr val="0F5494"/>
                </a:solidFill>
                <a:latin typeface="Verdana" panose="020B0604030504040204" pitchFamily="34" charset="0"/>
              </a:rPr>
              <a:t>Climate</a:t>
            </a:r>
            <a:endParaRPr lang="es-ES" altLang="en-US" b="1" i="1" dirty="0">
              <a:solidFill>
                <a:srgbClr val="0F5494"/>
              </a:solidFill>
              <a:latin typeface="Verdana" panose="020B0604030504040204" pitchFamily="34" charset="0"/>
            </a:endParaRPr>
          </a:p>
          <a:p>
            <a:pPr algn="ctr" eaLnBrk="1" hangingPunct="1">
              <a:lnSpc>
                <a:spcPct val="80000"/>
              </a:lnSpc>
              <a:spcBef>
                <a:spcPct val="20000"/>
              </a:spcBef>
              <a:buClr>
                <a:srgbClr val="FFFFFF"/>
              </a:buClr>
            </a:pPr>
            <a:endParaRPr lang="es-ES" altLang="en-US" i="1" dirty="0">
              <a:solidFill>
                <a:srgbClr val="0F5494"/>
              </a:solidFill>
              <a:latin typeface="Verdana" panose="020B0604030504040204" pitchFamily="34" charset="0"/>
            </a:endParaRPr>
          </a:p>
          <a:p>
            <a:pPr marL="376238" lvl="1" indent="-342900">
              <a:lnSpc>
                <a:spcPct val="80000"/>
              </a:lnSpc>
              <a:spcBef>
                <a:spcPts val="1200"/>
              </a:spcBef>
              <a:spcAft>
                <a:spcPts val="600"/>
              </a:spcAft>
              <a:buClr>
                <a:srgbClr val="0067AB"/>
              </a:buClr>
              <a:buFont typeface="Wingdings" pitchFamily="2" charset="2"/>
              <a:buChar char="§"/>
            </a:pPr>
            <a:r>
              <a:rPr lang="es-ES" altLang="en-US" sz="2400" dirty="0" err="1">
                <a:latin typeface="Arial" panose="020B0604020202020204" pitchFamily="34" charset="0"/>
                <a:cs typeface="Arial" panose="020B0604020202020204" pitchFamily="34" charset="0"/>
              </a:rPr>
              <a:t>Research</a:t>
            </a:r>
            <a:r>
              <a:rPr lang="es-ES" altLang="en-US" sz="2400" dirty="0">
                <a:latin typeface="Arial" panose="020B0604020202020204" pitchFamily="34" charset="0"/>
                <a:cs typeface="Arial" panose="020B0604020202020204" pitchFamily="34" charset="0"/>
              </a:rPr>
              <a:t> and </a:t>
            </a:r>
            <a:r>
              <a:rPr lang="es-ES" altLang="en-US" sz="2400" dirty="0" err="1">
                <a:latin typeface="Arial" panose="020B0604020202020204" pitchFamily="34" charset="0"/>
                <a:cs typeface="Arial" panose="020B0604020202020204" pitchFamily="34" charset="0"/>
              </a:rPr>
              <a:t>innovation</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actions</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where</a:t>
            </a:r>
            <a:r>
              <a:rPr lang="es-ES" altLang="en-US" sz="2400" dirty="0">
                <a:latin typeface="Arial" panose="020B0604020202020204" pitchFamily="34" charset="0"/>
                <a:cs typeface="Arial" panose="020B0604020202020204" pitchFamily="34" charset="0"/>
              </a:rPr>
              <a:t> a </a:t>
            </a:r>
            <a:r>
              <a:rPr lang="es-ES" altLang="en-US" sz="2400" dirty="0" err="1">
                <a:latin typeface="Arial" panose="020B0604020202020204" pitchFamily="34" charset="0"/>
                <a:cs typeface="Arial" panose="020B0604020202020204" pitchFamily="34" charset="0"/>
              </a:rPr>
              <a:t>strong</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element</a:t>
            </a:r>
            <a:r>
              <a:rPr lang="es-ES" altLang="en-US" sz="2400" dirty="0">
                <a:latin typeface="Arial" panose="020B0604020202020204" pitchFamily="34" charset="0"/>
                <a:cs typeface="Arial" panose="020B0604020202020204" pitchFamily="34" charset="0"/>
              </a:rPr>
              <a:t> of </a:t>
            </a:r>
            <a:r>
              <a:rPr lang="es-ES" altLang="en-US" sz="2400" dirty="0" err="1">
                <a:latin typeface="Arial" panose="020B0604020202020204" pitchFamily="34" charset="0"/>
                <a:cs typeface="Arial" panose="020B0604020202020204" pitchFamily="34" charset="0"/>
              </a:rPr>
              <a:t>research</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must</a:t>
            </a:r>
            <a:r>
              <a:rPr lang="es-ES" altLang="en-US" sz="2400" dirty="0">
                <a:latin typeface="Arial" panose="020B0604020202020204" pitchFamily="34" charset="0"/>
                <a:cs typeface="Arial" panose="020B0604020202020204" pitchFamily="34" charset="0"/>
              </a:rPr>
              <a:t> be </a:t>
            </a:r>
            <a:r>
              <a:rPr lang="es-ES" altLang="en-US" sz="2400" dirty="0" err="1">
                <a:latin typeface="Arial" panose="020B0604020202020204" pitchFamily="34" charset="0"/>
                <a:cs typeface="Arial" panose="020B0604020202020204" pitchFamily="34" charset="0"/>
              </a:rPr>
              <a:t>part</a:t>
            </a:r>
            <a:r>
              <a:rPr lang="es-ES" altLang="en-US" sz="2400" dirty="0">
                <a:latin typeface="Arial" panose="020B0604020202020204" pitchFamily="34" charset="0"/>
                <a:cs typeface="Arial" panose="020B0604020202020204" pitchFamily="34" charset="0"/>
              </a:rPr>
              <a:t> of </a:t>
            </a:r>
            <a:r>
              <a:rPr lang="es-ES" altLang="en-US" sz="2400" dirty="0" err="1">
                <a:latin typeface="Arial" panose="020B0604020202020204" pitchFamily="34" charset="0"/>
                <a:cs typeface="Arial" panose="020B0604020202020204" pitchFamily="34" charset="0"/>
              </a:rPr>
              <a:t>the</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project</a:t>
            </a:r>
            <a:endParaRPr lang="es-ES" altLang="en-US" sz="2400" dirty="0">
              <a:latin typeface="Arial" panose="020B0604020202020204" pitchFamily="34" charset="0"/>
              <a:cs typeface="Arial" panose="020B0604020202020204" pitchFamily="34" charset="0"/>
            </a:endParaRPr>
          </a:p>
          <a:p>
            <a:pPr marL="376238" lvl="1" indent="-342900">
              <a:lnSpc>
                <a:spcPct val="80000"/>
              </a:lnSpc>
              <a:spcBef>
                <a:spcPts val="1200"/>
              </a:spcBef>
              <a:spcAft>
                <a:spcPts val="600"/>
              </a:spcAft>
              <a:buClr>
                <a:srgbClr val="0067AB"/>
              </a:buClr>
              <a:buFont typeface="Wingdings" pitchFamily="2" charset="2"/>
              <a:buChar char="§"/>
            </a:pPr>
            <a:r>
              <a:rPr lang="es-ES" altLang="en-US" sz="2400" dirty="0" err="1">
                <a:latin typeface="Arial" panose="020B0604020202020204" pitchFamily="34" charset="0"/>
                <a:cs typeface="Arial" panose="020B0604020202020204" pitchFamily="34" charset="0"/>
              </a:rPr>
              <a:t>Innovative</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actions</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which</a:t>
            </a:r>
            <a:r>
              <a:rPr lang="es-ES" altLang="en-US" sz="2400" dirty="0">
                <a:latin typeface="Arial" panose="020B0604020202020204" pitchFamily="34" charset="0"/>
                <a:cs typeface="Arial" panose="020B0604020202020204" pitchFamily="34" charset="0"/>
              </a:rPr>
              <a:t> are more </a:t>
            </a:r>
            <a:r>
              <a:rPr lang="es-ES" altLang="en-US" sz="2400" dirty="0" err="1">
                <a:latin typeface="Arial" panose="020B0604020202020204" pitchFamily="34" charset="0"/>
                <a:cs typeface="Arial" panose="020B0604020202020204" pitchFamily="34" charset="0"/>
              </a:rPr>
              <a:t>focused</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on</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pilot</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projects</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prototypes</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demonstration</a:t>
            </a:r>
            <a:r>
              <a:rPr lang="es-ES" altLang="en-US" sz="2400" dirty="0">
                <a:latin typeface="Arial" panose="020B0604020202020204" pitchFamily="34" charset="0"/>
                <a:cs typeface="Arial" panose="020B0604020202020204" pitchFamily="34" charset="0"/>
              </a:rPr>
              <a:t> and </a:t>
            </a:r>
            <a:r>
              <a:rPr lang="es-ES" altLang="en-US" sz="2400" dirty="0" err="1" smtClean="0">
                <a:latin typeface="Arial" panose="020B0604020202020204" pitchFamily="34" charset="0"/>
                <a:cs typeface="Arial" panose="020B0604020202020204" pitchFamily="34" charset="0"/>
              </a:rPr>
              <a:t>market</a:t>
            </a:r>
            <a:r>
              <a:rPr lang="es-ES" altLang="en-US" sz="2400" dirty="0" smtClean="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replication</a:t>
            </a:r>
            <a:endParaRPr lang="es-ES" altLang="en-US" sz="2400" dirty="0">
              <a:latin typeface="Arial" panose="020B0604020202020204" pitchFamily="34" charset="0"/>
              <a:cs typeface="Arial" panose="020B0604020202020204" pitchFamily="34" charset="0"/>
            </a:endParaRPr>
          </a:p>
          <a:p>
            <a:pPr marL="376238" lvl="1" indent="-342900">
              <a:lnSpc>
                <a:spcPct val="80000"/>
              </a:lnSpc>
              <a:spcBef>
                <a:spcPts val="1200"/>
              </a:spcBef>
              <a:spcAft>
                <a:spcPts val="600"/>
              </a:spcAft>
              <a:buClr>
                <a:srgbClr val="0067AB"/>
              </a:buClr>
              <a:buFont typeface="Wingdings" pitchFamily="2" charset="2"/>
              <a:buChar char="§"/>
            </a:pPr>
            <a:r>
              <a:rPr lang="es-ES" altLang="en-US" sz="2400" dirty="0">
                <a:latin typeface="Arial" panose="020B0604020202020204" pitchFamily="34" charset="0"/>
                <a:cs typeface="Arial" panose="020B0604020202020204" pitchFamily="34" charset="0"/>
              </a:rPr>
              <a:t>SME </a:t>
            </a:r>
            <a:r>
              <a:rPr lang="es-ES" altLang="en-US" sz="2400" dirty="0" err="1">
                <a:latin typeface="Arial" panose="020B0604020202020204" pitchFamily="34" charset="0"/>
                <a:cs typeface="Arial" panose="020B0604020202020204" pitchFamily="34" charset="0"/>
              </a:rPr>
              <a:t>instrument</a:t>
            </a:r>
            <a:r>
              <a:rPr lang="es-ES" altLang="en-US" sz="2400" dirty="0">
                <a:latin typeface="Arial" panose="020B0604020202020204" pitchFamily="34" charset="0"/>
                <a:cs typeface="Arial" panose="020B0604020202020204" pitchFamily="34" charset="0"/>
              </a:rPr>
              <a:t> – </a:t>
            </a:r>
            <a:r>
              <a:rPr lang="es-ES" altLang="en-US" sz="2400" dirty="0" err="1">
                <a:latin typeface="Arial" panose="020B0604020202020204" pitchFamily="34" charset="0"/>
                <a:cs typeface="Arial" panose="020B0604020202020204" pitchFamily="34" charset="0"/>
              </a:rPr>
              <a:t>three</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phase</a:t>
            </a:r>
            <a:r>
              <a:rPr lang="es-ES" altLang="en-US" sz="2400" dirty="0">
                <a:latin typeface="Arial" panose="020B0604020202020204" pitchFamily="34" charset="0"/>
                <a:cs typeface="Arial" panose="020B0604020202020204" pitchFamily="34" charset="0"/>
              </a:rPr>
              <a:t>: </a:t>
            </a:r>
            <a:r>
              <a:rPr lang="es-ES" altLang="en-US" sz="2400" dirty="0" err="1" smtClean="0">
                <a:latin typeface="Arial" panose="020B0604020202020204" pitchFamily="34" charset="0"/>
                <a:cs typeface="Arial" panose="020B0604020202020204" pitchFamily="34" charset="0"/>
              </a:rPr>
              <a:t>feasibility</a:t>
            </a:r>
            <a:r>
              <a:rPr lang="es-ES" altLang="en-US" sz="2400" dirty="0" smtClean="0">
                <a:latin typeface="Arial" panose="020B0604020202020204" pitchFamily="34" charset="0"/>
                <a:cs typeface="Arial" panose="020B0604020202020204" pitchFamily="34" charset="0"/>
              </a:rPr>
              <a:t>/</a:t>
            </a:r>
            <a:r>
              <a:rPr lang="es-ES" altLang="en-US" sz="2400" dirty="0" err="1" smtClean="0">
                <a:latin typeface="Arial" panose="020B0604020202020204" pitchFamily="34" charset="0"/>
                <a:cs typeface="Arial" panose="020B0604020202020204" pitchFamily="34" charset="0"/>
              </a:rPr>
              <a:t>viability</a:t>
            </a:r>
            <a:r>
              <a:rPr lang="es-ES" altLang="en-US" sz="2400" dirty="0" smtClean="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study</a:t>
            </a:r>
            <a:r>
              <a:rPr lang="es-ES" altLang="en-US" sz="2400" dirty="0">
                <a:latin typeface="Arial" panose="020B0604020202020204" pitchFamily="34" charset="0"/>
                <a:cs typeface="Arial" panose="020B0604020202020204" pitchFamily="34" charset="0"/>
              </a:rPr>
              <a:t>;</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demonstration</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on</a:t>
            </a:r>
            <a:r>
              <a:rPr lang="es-ES" altLang="en-US" sz="2400" dirty="0">
                <a:latin typeface="Arial" panose="020B0604020202020204" pitchFamily="34" charset="0"/>
                <a:cs typeface="Arial" panose="020B0604020202020204" pitchFamily="34" charset="0"/>
              </a:rPr>
              <a:t> a </a:t>
            </a:r>
            <a:r>
              <a:rPr lang="es-ES" altLang="en-US" sz="2400" dirty="0" err="1">
                <a:latin typeface="Arial" panose="020B0604020202020204" pitchFamily="34" charset="0"/>
                <a:cs typeface="Arial" panose="020B0604020202020204" pitchFamily="34" charset="0"/>
              </a:rPr>
              <a:t>pilot</a:t>
            </a:r>
            <a:r>
              <a:rPr lang="es-ES" altLang="en-US" sz="2400" dirty="0">
                <a:latin typeface="Arial" panose="020B0604020202020204" pitchFamily="34" charset="0"/>
                <a:cs typeface="Arial" panose="020B0604020202020204" pitchFamily="34" charset="0"/>
              </a:rPr>
              <a:t> </a:t>
            </a:r>
            <a:r>
              <a:rPr lang="es-ES" altLang="en-US" sz="2400" dirty="0" err="1">
                <a:latin typeface="Arial" panose="020B0604020202020204" pitchFamily="34" charset="0"/>
                <a:cs typeface="Arial" panose="020B0604020202020204" pitchFamily="34" charset="0"/>
              </a:rPr>
              <a:t>level</a:t>
            </a:r>
            <a:r>
              <a:rPr lang="es-ES" altLang="en-US" sz="2400" dirty="0">
                <a:latin typeface="Arial" panose="020B0604020202020204" pitchFamily="34" charset="0"/>
                <a:cs typeface="Arial" panose="020B0604020202020204" pitchFamily="34" charset="0"/>
              </a:rPr>
              <a:t>;</a:t>
            </a:r>
            <a:r>
              <a:rPr lang="es-ES" altLang="en-US" sz="2400" dirty="0">
                <a:latin typeface="Arial" panose="020B0604020202020204" pitchFamily="34" charset="0"/>
                <a:cs typeface="Arial" panose="020B0604020202020204" pitchFamily="34" charset="0"/>
              </a:rPr>
              <a:t> </a:t>
            </a:r>
            <a:r>
              <a:rPr lang="es-ES" altLang="en-US" sz="2400" dirty="0" err="1" smtClean="0">
                <a:latin typeface="Arial" panose="020B0604020202020204" pitchFamily="34" charset="0"/>
                <a:cs typeface="Arial" panose="020B0604020202020204" pitchFamily="34" charset="0"/>
              </a:rPr>
              <a:t>commercialisation</a:t>
            </a:r>
            <a:r>
              <a:rPr lang="es-ES" altLang="en-US" sz="2400" dirty="0" smtClean="0">
                <a:latin typeface="Arial" panose="020B0604020202020204" pitchFamily="34" charset="0"/>
                <a:cs typeface="Arial" panose="020B0604020202020204" pitchFamily="34" charset="0"/>
              </a:rPr>
              <a:t> </a:t>
            </a:r>
            <a:endParaRPr lang="es-ES" altLang="en-US" sz="2400" dirty="0">
              <a:latin typeface="Arial" panose="020B0604020202020204" pitchFamily="34" charset="0"/>
              <a:cs typeface="Arial" panose="020B0604020202020204" pitchFamily="34" charset="0"/>
            </a:endParaRPr>
          </a:p>
          <a:p>
            <a:pPr marL="376238" lvl="1" indent="-342900">
              <a:lnSpc>
                <a:spcPct val="80000"/>
              </a:lnSpc>
              <a:spcBef>
                <a:spcPts val="1200"/>
              </a:spcBef>
              <a:spcAft>
                <a:spcPts val="600"/>
              </a:spcAft>
              <a:buClr>
                <a:srgbClr val="0067AB"/>
              </a:buClr>
              <a:buFont typeface="Wingdings" pitchFamily="2" charset="2"/>
              <a:buChar char="§"/>
            </a:pPr>
            <a:endParaRPr lang="es-ES" altLang="en-US" sz="2000" dirty="0">
              <a:solidFill>
                <a:srgbClr val="0F5494"/>
              </a:solidFill>
              <a:latin typeface="Verdana" panose="020B0604030504040204" pitchFamily="34" charset="0"/>
            </a:endParaRPr>
          </a:p>
        </p:txBody>
      </p:sp>
    </p:spTree>
    <p:extLst>
      <p:ext uri="{BB962C8B-B14F-4D97-AF65-F5344CB8AC3E}">
        <p14:creationId xmlns:p14="http://schemas.microsoft.com/office/powerpoint/2010/main" val="1871729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smtClean="0"/>
              <a:t>Climate</a:t>
            </a:r>
            <a:r>
              <a:rPr lang="fr-BE" altLang="en-US" dirty="0" smtClean="0"/>
              <a:t> Action </a:t>
            </a:r>
            <a:r>
              <a:rPr lang="fr-BE" altLang="en-US" dirty="0" err="1"/>
              <a:t>a</a:t>
            </a:r>
            <a:r>
              <a:rPr lang="fr-BE" altLang="en-US" dirty="0" err="1" smtClean="0"/>
              <a:t>ward</a:t>
            </a:r>
            <a:r>
              <a:rPr lang="fr-BE" altLang="en-US" dirty="0" smtClean="0"/>
              <a:t> </a:t>
            </a:r>
            <a:r>
              <a:rPr lang="fr-BE" altLang="en-US" dirty="0" err="1"/>
              <a:t>criteria</a:t>
            </a:r>
            <a:r>
              <a:rPr lang="fr-BE" altLang="en-US" dirty="0"/>
              <a:t> (2014-2017)</a:t>
            </a:r>
            <a:endParaRPr lang="en-GB" dirty="0"/>
          </a:p>
        </p:txBody>
      </p:sp>
      <p:pic>
        <p:nvPicPr>
          <p:cNvPr id="4" name="Content Placeholder 3"/>
          <p:cNvPicPr>
            <a:picLocks noGrp="1" noChangeAspect="1"/>
          </p:cNvPicPr>
          <p:nvPr>
            <p:ph idx="1"/>
          </p:nvPr>
        </p:nvPicPr>
        <p:blipFill>
          <a:blip r:embed="rId2"/>
          <a:stretch>
            <a:fillRect/>
          </a:stretch>
        </p:blipFill>
        <p:spPr>
          <a:xfrm>
            <a:off x="127631" y="1196752"/>
            <a:ext cx="8778744" cy="4200512"/>
          </a:xfrm>
          <a:prstGeom prst="rect">
            <a:avLst/>
          </a:prstGeom>
        </p:spPr>
      </p:pic>
      <p:sp>
        <p:nvSpPr>
          <p:cNvPr id="5" name="Rectangle 4"/>
          <p:cNvSpPr/>
          <p:nvPr/>
        </p:nvSpPr>
        <p:spPr>
          <a:xfrm>
            <a:off x="142844" y="5500630"/>
            <a:ext cx="6748625" cy="369332"/>
          </a:xfrm>
          <a:prstGeom prst="rect">
            <a:avLst/>
          </a:prstGeom>
        </p:spPr>
        <p:txBody>
          <a:bodyPr wrap="square">
            <a:spAutoFit/>
          </a:bodyPr>
          <a:lstStyle/>
          <a:p>
            <a:pPr marL="0" indent="0">
              <a:buFontTx/>
              <a:buNone/>
            </a:pPr>
            <a:r>
              <a:rPr lang="en-GB" altLang="en-US" b="1" dirty="0"/>
              <a:t>Overall pass score: </a:t>
            </a:r>
            <a:r>
              <a:rPr lang="en-GB" altLang="en-US" dirty="0"/>
              <a:t>	</a:t>
            </a:r>
            <a:r>
              <a:rPr lang="en-GB" altLang="en-US" b="1" dirty="0"/>
              <a:t>55 of 100 possible points </a:t>
            </a:r>
            <a:r>
              <a:rPr lang="en-GB" altLang="en-US" dirty="0"/>
              <a:t>	</a:t>
            </a:r>
          </a:p>
        </p:txBody>
      </p:sp>
    </p:spTree>
    <p:extLst>
      <p:ext uri="{BB962C8B-B14F-4D97-AF65-F5344CB8AC3E}">
        <p14:creationId xmlns:p14="http://schemas.microsoft.com/office/powerpoint/2010/main" val="2233553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smtClean="0"/>
              <a:t>Integrated</a:t>
            </a:r>
            <a:r>
              <a:rPr lang="fr-BE" altLang="en-US" dirty="0" smtClean="0"/>
              <a:t> Project </a:t>
            </a:r>
            <a:r>
              <a:rPr lang="fr-BE" altLang="en-US" dirty="0" err="1" smtClean="0"/>
              <a:t>award</a:t>
            </a:r>
            <a:r>
              <a:rPr lang="fr-BE" altLang="en-US" dirty="0" smtClean="0"/>
              <a:t> </a:t>
            </a:r>
            <a:r>
              <a:rPr lang="fr-BE" altLang="en-US" dirty="0" err="1"/>
              <a:t>criteria</a:t>
            </a:r>
            <a:r>
              <a:rPr lang="fr-BE" altLang="en-US" dirty="0"/>
              <a:t> (2014-2017)</a:t>
            </a:r>
            <a:endParaRPr lang="en-GB" dirty="0"/>
          </a:p>
        </p:txBody>
      </p:sp>
      <p:sp>
        <p:nvSpPr>
          <p:cNvPr id="5" name="Rectangle 4"/>
          <p:cNvSpPr/>
          <p:nvPr/>
        </p:nvSpPr>
        <p:spPr>
          <a:xfrm>
            <a:off x="142844" y="5500630"/>
            <a:ext cx="6748625" cy="369332"/>
          </a:xfrm>
          <a:prstGeom prst="rect">
            <a:avLst/>
          </a:prstGeom>
        </p:spPr>
        <p:txBody>
          <a:bodyPr wrap="square">
            <a:spAutoFit/>
          </a:bodyPr>
          <a:lstStyle/>
          <a:p>
            <a:pPr marL="0" indent="0">
              <a:buFontTx/>
              <a:buNone/>
            </a:pPr>
            <a:r>
              <a:rPr lang="en-GB" altLang="en-US" b="1" dirty="0"/>
              <a:t>Overall pass score: </a:t>
            </a:r>
            <a:r>
              <a:rPr lang="en-GB" altLang="en-US" dirty="0"/>
              <a:t>	</a:t>
            </a:r>
            <a:r>
              <a:rPr lang="en-GB" altLang="en-US" b="1" dirty="0"/>
              <a:t>55 of 100 possible points </a:t>
            </a:r>
            <a:r>
              <a:rPr lang="en-GB" altLang="en-US" dirty="0"/>
              <a:t>	</a:t>
            </a:r>
          </a:p>
        </p:txBody>
      </p:sp>
      <p:pic>
        <p:nvPicPr>
          <p:cNvPr id="6" name="Content Placeholder 5"/>
          <p:cNvPicPr>
            <a:picLocks noGrp="1" noChangeAspect="1"/>
          </p:cNvPicPr>
          <p:nvPr>
            <p:ph idx="1"/>
          </p:nvPr>
        </p:nvPicPr>
        <p:blipFill>
          <a:blip r:embed="rId2"/>
          <a:stretch>
            <a:fillRect/>
          </a:stretch>
        </p:blipFill>
        <p:spPr>
          <a:xfrm>
            <a:off x="142844" y="1187944"/>
            <a:ext cx="8706212" cy="4104456"/>
          </a:xfrm>
          <a:prstGeom prst="rect">
            <a:avLst/>
          </a:prstGeom>
        </p:spPr>
      </p:pic>
    </p:spTree>
    <p:extLst>
      <p:ext uri="{BB962C8B-B14F-4D97-AF65-F5344CB8AC3E}">
        <p14:creationId xmlns:p14="http://schemas.microsoft.com/office/powerpoint/2010/main" val="419721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steps in preparing an application I </a:t>
            </a:r>
            <a:endParaRPr lang="en-GB" dirty="0"/>
          </a:p>
        </p:txBody>
      </p:sp>
      <p:sp>
        <p:nvSpPr>
          <p:cNvPr id="3" name="Content Placeholder 2"/>
          <p:cNvSpPr>
            <a:spLocks noGrp="1"/>
          </p:cNvSpPr>
          <p:nvPr>
            <p:ph idx="1"/>
          </p:nvPr>
        </p:nvSpPr>
        <p:spPr>
          <a:xfrm>
            <a:off x="142844" y="1124744"/>
            <a:ext cx="8543956" cy="5001419"/>
          </a:xfrm>
        </p:spPr>
        <p:txBody>
          <a:bodyPr/>
          <a:lstStyle/>
          <a:p>
            <a:r>
              <a:rPr lang="en-GB" sz="2000" dirty="0"/>
              <a:t>When preparing your proposal, the following main types of eligible actions must be clearly distinguished:</a:t>
            </a:r>
          </a:p>
          <a:p>
            <a:pPr marL="1236663" lvl="1"/>
            <a:r>
              <a:rPr lang="en-GB" sz="1800" dirty="0"/>
              <a:t>Preparatory actions (A Actions),</a:t>
            </a:r>
          </a:p>
          <a:p>
            <a:pPr marL="1236663" lvl="1"/>
            <a:r>
              <a:rPr lang="en-GB" sz="1800" dirty="0"/>
              <a:t>Land purchase/lease of land and/or compensation payment for land use rights (B Actions),</a:t>
            </a:r>
          </a:p>
          <a:p>
            <a:pPr marL="1236663" lvl="1"/>
            <a:r>
              <a:rPr lang="fr-BE" sz="1800" dirty="0" err="1"/>
              <a:t>Concrete</a:t>
            </a:r>
            <a:r>
              <a:rPr lang="fr-BE" sz="1800" dirty="0"/>
              <a:t> </a:t>
            </a:r>
            <a:r>
              <a:rPr lang="fr-BE" sz="1800" dirty="0" err="1"/>
              <a:t>implementation</a:t>
            </a:r>
            <a:r>
              <a:rPr lang="fr-BE" sz="1800" dirty="0"/>
              <a:t> actions (C Actions),</a:t>
            </a:r>
            <a:endParaRPr lang="en-GB" sz="1800" dirty="0"/>
          </a:p>
          <a:p>
            <a:pPr marL="1236663" lvl="1"/>
            <a:r>
              <a:rPr lang="en-GB" sz="1800" dirty="0"/>
              <a:t>Monitoring of the impact of the project actions (D Actions),</a:t>
            </a:r>
          </a:p>
          <a:p>
            <a:pPr marL="1236663" lvl="1"/>
            <a:r>
              <a:rPr lang="en-GB" sz="1800" dirty="0"/>
              <a:t>Communication and dissemination actions (E Actions),</a:t>
            </a:r>
          </a:p>
          <a:p>
            <a:pPr marL="1236663" lvl="1"/>
            <a:r>
              <a:rPr lang="en-GB" sz="1800" dirty="0"/>
              <a:t>Project management and monitoring of project progress (F Actions).</a:t>
            </a:r>
          </a:p>
          <a:p>
            <a:r>
              <a:rPr lang="en-GB" sz="2000" dirty="0"/>
              <a:t>To be taken eligible for funding, all actions must meet each of the following conditions:</a:t>
            </a:r>
          </a:p>
          <a:p>
            <a:pPr marL="1236663" lvl="1"/>
            <a:r>
              <a:rPr lang="en-GB" sz="1800" dirty="0"/>
              <a:t>the need of the action has to be well justified in view of the objectives of the project;</a:t>
            </a:r>
          </a:p>
          <a:p>
            <a:pPr marL="1236663" lvl="1"/>
            <a:r>
              <a:rPr lang="en-GB" sz="1800" dirty="0"/>
              <a:t>the long-term sustainability of the investments must be guaranteed</a:t>
            </a:r>
            <a:r>
              <a:rPr lang="en-GB" sz="1800" dirty="0" smtClean="0"/>
              <a:t>.</a:t>
            </a:r>
          </a:p>
          <a:p>
            <a:pPr marL="0" lvl="1" indent="0">
              <a:buClr>
                <a:srgbClr val="0067AB"/>
              </a:buClr>
              <a:buNone/>
            </a:pPr>
            <a:r>
              <a:rPr lang="en-GB" sz="1800" b="1" u="sng" dirty="0"/>
              <a:t>See application guidelines for more detail on these actions</a:t>
            </a:r>
          </a:p>
          <a:p>
            <a:pPr marL="376238" lvl="1" indent="-342900">
              <a:spcBef>
                <a:spcPts val="600"/>
              </a:spcBef>
              <a:spcAft>
                <a:spcPts val="600"/>
              </a:spcAft>
              <a:buClr>
                <a:srgbClr val="0067AB"/>
              </a:buClr>
              <a:buFont typeface="Wingdings" pitchFamily="2" charset="2"/>
              <a:buChar char="§"/>
            </a:pPr>
            <a:endParaRPr lang="de-DE" altLang="en-US" b="1" dirty="0"/>
          </a:p>
          <a:p>
            <a:pPr marL="776288" lvl="1">
              <a:spcBef>
                <a:spcPts val="600"/>
              </a:spcBef>
              <a:spcAft>
                <a:spcPts val="600"/>
              </a:spcAft>
            </a:pPr>
            <a:endParaRPr lang="en-GB" altLang="en-US" u="sng" dirty="0"/>
          </a:p>
          <a:p>
            <a:pPr marL="0" indent="0">
              <a:buNone/>
            </a:pPr>
            <a:endParaRPr lang="en-GB" dirty="0"/>
          </a:p>
        </p:txBody>
      </p:sp>
    </p:spTree>
    <p:extLst>
      <p:ext uri="{BB962C8B-B14F-4D97-AF65-F5344CB8AC3E}">
        <p14:creationId xmlns:p14="http://schemas.microsoft.com/office/powerpoint/2010/main" val="3704406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steps in preparing an application II </a:t>
            </a:r>
            <a:endParaRPr lang="en-GB" dirty="0"/>
          </a:p>
        </p:txBody>
      </p:sp>
      <p:sp>
        <p:nvSpPr>
          <p:cNvPr id="3" name="Content Placeholder 2"/>
          <p:cNvSpPr>
            <a:spLocks noGrp="1"/>
          </p:cNvSpPr>
          <p:nvPr>
            <p:ph idx="1"/>
          </p:nvPr>
        </p:nvSpPr>
        <p:spPr>
          <a:xfrm>
            <a:off x="142844" y="1124744"/>
            <a:ext cx="8543956" cy="5001419"/>
          </a:xfrm>
        </p:spPr>
        <p:txBody>
          <a:bodyPr/>
          <a:lstStyle/>
          <a:p>
            <a:pPr marL="376238">
              <a:spcBef>
                <a:spcPts val="600"/>
              </a:spcBef>
              <a:spcAft>
                <a:spcPts val="600"/>
              </a:spcAft>
            </a:pPr>
            <a:r>
              <a:rPr lang="en-GB" altLang="en-US" sz="2000" b="1" dirty="0"/>
              <a:t>READ</a:t>
            </a:r>
            <a:r>
              <a:rPr lang="en-GB" altLang="en-US" sz="2000" dirty="0"/>
              <a:t> the application guidelines</a:t>
            </a:r>
          </a:p>
          <a:p>
            <a:pPr marL="376238">
              <a:spcBef>
                <a:spcPts val="600"/>
              </a:spcBef>
              <a:spcAft>
                <a:spcPts val="600"/>
              </a:spcAft>
            </a:pPr>
            <a:r>
              <a:rPr lang="en-GB" altLang="en-US" sz="2000" b="1" dirty="0"/>
              <a:t>Be SURE</a:t>
            </a:r>
            <a:r>
              <a:rPr lang="en-GB" altLang="en-US" sz="2000" dirty="0"/>
              <a:t> that </a:t>
            </a:r>
            <a:r>
              <a:rPr lang="en-GB" altLang="en-US" sz="2000" b="1" dirty="0"/>
              <a:t>LIFE</a:t>
            </a:r>
            <a:r>
              <a:rPr lang="en-GB" altLang="en-US" sz="2000" dirty="0"/>
              <a:t> is the appropriate funding programme for your </a:t>
            </a:r>
            <a:r>
              <a:rPr lang="en-GB" altLang="en-US" sz="2000" b="1" dirty="0"/>
              <a:t>Environment and Climate Action </a:t>
            </a:r>
            <a:r>
              <a:rPr lang="en-GB" altLang="en-US" sz="2000" dirty="0"/>
              <a:t>project (NOT a structural fund, NOT an operational business financing tool, NOT a research tool)</a:t>
            </a:r>
          </a:p>
          <a:p>
            <a:pPr marL="376238">
              <a:spcBef>
                <a:spcPts val="600"/>
              </a:spcBef>
              <a:spcAft>
                <a:spcPts val="600"/>
              </a:spcAft>
            </a:pPr>
            <a:r>
              <a:rPr lang="en-GB" altLang="en-US" sz="2000" dirty="0"/>
              <a:t>Be </a:t>
            </a:r>
            <a:r>
              <a:rPr lang="en-GB" altLang="en-US" sz="2000" b="1" dirty="0"/>
              <a:t>AWARE</a:t>
            </a:r>
            <a:r>
              <a:rPr lang="en-GB" altLang="en-US" sz="2000" dirty="0"/>
              <a:t> of all the </a:t>
            </a:r>
            <a:r>
              <a:rPr lang="en-GB" altLang="en-US" sz="2000" b="1" dirty="0"/>
              <a:t>exceptions </a:t>
            </a:r>
            <a:r>
              <a:rPr lang="en-GB" altLang="en-US" sz="2000" dirty="0"/>
              <a:t>that may apply to you</a:t>
            </a:r>
          </a:p>
          <a:p>
            <a:pPr marL="376238">
              <a:spcBef>
                <a:spcPts val="600"/>
              </a:spcBef>
              <a:spcAft>
                <a:spcPts val="600"/>
              </a:spcAft>
            </a:pPr>
            <a:r>
              <a:rPr lang="en-GB" altLang="en-US" sz="2000" dirty="0"/>
              <a:t>Ensure financial coherence; Watch </a:t>
            </a:r>
            <a:r>
              <a:rPr lang="en-GB" altLang="en-US" sz="2000" b="1" dirty="0"/>
              <a:t>COST EFFECTIVENESS</a:t>
            </a:r>
          </a:p>
          <a:p>
            <a:pPr marL="376238">
              <a:spcBef>
                <a:spcPts val="600"/>
              </a:spcBef>
              <a:spcAft>
                <a:spcPts val="600"/>
              </a:spcAft>
            </a:pPr>
            <a:r>
              <a:rPr lang="en-GB" altLang="en-US" sz="2000" b="1" dirty="0"/>
              <a:t>FOCUS</a:t>
            </a:r>
            <a:r>
              <a:rPr lang="en-GB" altLang="en-US" sz="2000" dirty="0"/>
              <a:t> - Do NOT include Actions not related to the </a:t>
            </a:r>
            <a:r>
              <a:rPr lang="en-GB" altLang="en-US" sz="2000" b="1" dirty="0"/>
              <a:t>objective</a:t>
            </a:r>
            <a:r>
              <a:rPr lang="en-GB" altLang="en-US" sz="2000" dirty="0"/>
              <a:t> of your proposal</a:t>
            </a:r>
          </a:p>
          <a:p>
            <a:pPr marL="376238">
              <a:spcBef>
                <a:spcPts val="600"/>
              </a:spcBef>
              <a:spcAft>
                <a:spcPts val="600"/>
              </a:spcAft>
            </a:pPr>
            <a:r>
              <a:rPr lang="en-US" altLang="en-US" sz="2000" b="1" dirty="0"/>
              <a:t>CHECK </a:t>
            </a:r>
            <a:r>
              <a:rPr lang="en-US" altLang="en-US" sz="2000" dirty="0"/>
              <a:t>whether your project fully fits with a priority </a:t>
            </a:r>
            <a:r>
              <a:rPr lang="en-US" altLang="en-US" sz="2000" b="1" dirty="0"/>
              <a:t>project topic</a:t>
            </a:r>
            <a:r>
              <a:rPr lang="en-US" altLang="en-US" sz="2000" dirty="0"/>
              <a:t>, or you will receive fewer points</a:t>
            </a:r>
            <a:endParaRPr lang="en-GB" altLang="en-US" sz="2000" dirty="0"/>
          </a:p>
          <a:p>
            <a:pPr marL="33338" indent="0">
              <a:buNone/>
            </a:pPr>
            <a:r>
              <a:rPr lang="en-GB" altLang="en-US" sz="2000" u="sng" dirty="0"/>
              <a:t>The </a:t>
            </a:r>
            <a:r>
              <a:rPr lang="en-GB" altLang="en-US" sz="2000" b="1" u="sng" dirty="0"/>
              <a:t>SELECTION procedure of LIFE </a:t>
            </a:r>
            <a:r>
              <a:rPr lang="en-GB" altLang="en-US" sz="2000" u="sng" dirty="0"/>
              <a:t>is a very </a:t>
            </a:r>
            <a:r>
              <a:rPr lang="en-GB" altLang="en-US" sz="2000" b="1" u="sng" dirty="0"/>
              <a:t>tough, thorough and detailed </a:t>
            </a:r>
            <a:r>
              <a:rPr lang="en-GB" altLang="en-US" sz="2000" u="sng" dirty="0"/>
              <a:t>one.</a:t>
            </a:r>
          </a:p>
          <a:p>
            <a:pPr marL="0" indent="0">
              <a:buNone/>
            </a:pPr>
            <a:endParaRPr lang="en-GB" dirty="0"/>
          </a:p>
        </p:txBody>
      </p:sp>
    </p:spTree>
    <p:extLst>
      <p:ext uri="{BB962C8B-B14F-4D97-AF65-F5344CB8AC3E}">
        <p14:creationId xmlns:p14="http://schemas.microsoft.com/office/powerpoint/2010/main" val="295376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steps in preparing an application III </a:t>
            </a:r>
            <a:endParaRPr lang="en-GB" dirty="0"/>
          </a:p>
        </p:txBody>
      </p:sp>
      <p:sp>
        <p:nvSpPr>
          <p:cNvPr id="3" name="Content Placeholder 2"/>
          <p:cNvSpPr>
            <a:spLocks noGrp="1"/>
          </p:cNvSpPr>
          <p:nvPr>
            <p:ph idx="1"/>
          </p:nvPr>
        </p:nvSpPr>
        <p:spPr>
          <a:xfrm>
            <a:off x="142844" y="1124744"/>
            <a:ext cx="8543956" cy="5001419"/>
          </a:xfrm>
        </p:spPr>
        <p:txBody>
          <a:bodyPr/>
          <a:lstStyle/>
          <a:p>
            <a:pPr marL="376238">
              <a:spcBef>
                <a:spcPts val="600"/>
              </a:spcBef>
              <a:spcAft>
                <a:spcPts val="600"/>
              </a:spcAft>
            </a:pPr>
            <a:r>
              <a:rPr lang="en-GB" altLang="en-US" sz="2000" b="1" dirty="0" smtClean="0"/>
              <a:t>Common reasons for failure:</a:t>
            </a:r>
          </a:p>
          <a:p>
            <a:pPr marL="776288" lvl="1"/>
            <a:r>
              <a:rPr lang="de-DE" altLang="en-US" sz="1800" dirty="0" smtClean="0"/>
              <a:t>No </a:t>
            </a:r>
            <a:r>
              <a:rPr lang="de-DE" altLang="en-US" sz="1800" dirty="0"/>
              <a:t>clear EU relevant environmental or climate action </a:t>
            </a:r>
            <a:r>
              <a:rPr lang="de-DE" altLang="en-US" sz="1800" dirty="0" smtClean="0"/>
              <a:t>focus</a:t>
            </a:r>
          </a:p>
          <a:p>
            <a:pPr marL="776288" lvl="1"/>
            <a:r>
              <a:rPr lang="en-US" altLang="en-US" sz="1800" dirty="0"/>
              <a:t>Not convincingly </a:t>
            </a:r>
            <a:r>
              <a:rPr lang="en-US" altLang="en-US" sz="1800" dirty="0" smtClean="0"/>
              <a:t>demonstrative, pilot or best practice</a:t>
            </a:r>
          </a:p>
          <a:p>
            <a:pPr marL="376238" lvl="1" indent="-342900">
              <a:spcBef>
                <a:spcPts val="600"/>
              </a:spcBef>
              <a:spcAft>
                <a:spcPts val="600"/>
              </a:spcAft>
              <a:buClr>
                <a:srgbClr val="0067AB"/>
              </a:buClr>
              <a:buFont typeface="Wingdings" pitchFamily="2" charset="2"/>
              <a:buChar char="§"/>
            </a:pPr>
            <a:r>
              <a:rPr lang="en-US" altLang="en-US" b="1" dirty="0"/>
              <a:t>Key points to </a:t>
            </a:r>
            <a:r>
              <a:rPr lang="en-US" altLang="en-US" b="1" dirty="0" smtClean="0"/>
              <a:t>remember: </a:t>
            </a:r>
            <a:r>
              <a:rPr lang="en-US" altLang="en-US" sz="2000" dirty="0" smtClean="0"/>
              <a:t>LIFE </a:t>
            </a:r>
            <a:r>
              <a:rPr lang="en-US" altLang="en-US" sz="2000" dirty="0"/>
              <a:t>does not finance:</a:t>
            </a:r>
          </a:p>
          <a:p>
            <a:pPr marL="1236663" lvl="1"/>
            <a:r>
              <a:rPr lang="en-US" altLang="en-US" sz="1800" dirty="0"/>
              <a:t>Compensatory action under Art. 6 of the Habitats directive</a:t>
            </a:r>
          </a:p>
          <a:p>
            <a:pPr marL="1236663" lvl="1"/>
            <a:r>
              <a:rPr lang="en-US" altLang="en-US" sz="1800" dirty="0"/>
              <a:t>Actions that should be (or are) financed under Structural Funds or CAP</a:t>
            </a:r>
          </a:p>
          <a:p>
            <a:pPr marL="1236663" lvl="1">
              <a:spcAft>
                <a:spcPts val="0"/>
              </a:spcAft>
            </a:pPr>
            <a:r>
              <a:rPr lang="en-US" altLang="en-US" sz="1800" dirty="0"/>
              <a:t>Research projects</a:t>
            </a:r>
            <a:endParaRPr lang="en-US" altLang="en-US" dirty="0"/>
          </a:p>
          <a:p>
            <a:pPr marL="376238">
              <a:spcBef>
                <a:spcPts val="600"/>
              </a:spcBef>
            </a:pPr>
            <a:r>
              <a:rPr lang="en-US" altLang="en-US" sz="2000" dirty="0"/>
              <a:t>Be clear and precise – applications are evaluated on what is submitted (not on the potential of the idea)</a:t>
            </a:r>
          </a:p>
          <a:p>
            <a:pPr marL="376238">
              <a:spcBef>
                <a:spcPts val="600"/>
              </a:spcBef>
            </a:pPr>
            <a:r>
              <a:rPr lang="en-US" altLang="en-US" sz="2000" dirty="0" smtClean="0"/>
              <a:t>Read </a:t>
            </a:r>
            <a:r>
              <a:rPr lang="en-US" altLang="en-US" sz="2000" dirty="0"/>
              <a:t>documents</a:t>
            </a:r>
          </a:p>
          <a:p>
            <a:pPr marL="376238">
              <a:spcBef>
                <a:spcPts val="600"/>
              </a:spcBef>
            </a:pPr>
            <a:r>
              <a:rPr lang="en-US" altLang="en-US" sz="2000" dirty="0" smtClean="0"/>
              <a:t>Read </a:t>
            </a:r>
            <a:r>
              <a:rPr lang="en-US" altLang="en-US" sz="2000" dirty="0"/>
              <a:t>about and talk to ongoing </a:t>
            </a:r>
            <a:r>
              <a:rPr lang="en-US" altLang="en-US" sz="2000" dirty="0" smtClean="0"/>
              <a:t>projects</a:t>
            </a:r>
          </a:p>
          <a:p>
            <a:pPr marL="376238">
              <a:spcBef>
                <a:spcPts val="600"/>
              </a:spcBef>
            </a:pPr>
            <a:r>
              <a:rPr lang="en-US" altLang="en-US" sz="2000" dirty="0" smtClean="0"/>
              <a:t>Start preparing early and make use of all available resources</a:t>
            </a:r>
          </a:p>
          <a:p>
            <a:pPr marL="33338" indent="0">
              <a:spcBef>
                <a:spcPts val="600"/>
              </a:spcBef>
              <a:buNone/>
            </a:pPr>
            <a:r>
              <a:rPr lang="en-US" altLang="en-US" sz="2000" b="1" dirty="0" smtClean="0">
                <a:ea typeface="ＭＳ Ｐゴシック" panose="020B0600070205080204" pitchFamily="34" charset="-128"/>
                <a:hlinkClick r:id="rId2"/>
              </a:rPr>
              <a:t>http</a:t>
            </a:r>
            <a:r>
              <a:rPr lang="en-US" altLang="en-US" sz="2000" b="1" dirty="0">
                <a:ea typeface="ＭＳ Ｐゴシック" panose="020B0600070205080204" pitchFamily="34" charset="-128"/>
                <a:hlinkClick r:id="rId2"/>
              </a:rPr>
              <a:t>://ec.europa.eu/environment/life/index.htm</a:t>
            </a:r>
            <a:endParaRPr lang="en-US" altLang="en-US" sz="2000" dirty="0"/>
          </a:p>
          <a:p>
            <a:pPr marL="376238" lvl="1" indent="-342900">
              <a:spcBef>
                <a:spcPts val="600"/>
              </a:spcBef>
              <a:spcAft>
                <a:spcPts val="600"/>
              </a:spcAft>
              <a:buClr>
                <a:srgbClr val="0067AB"/>
              </a:buClr>
              <a:buFont typeface="Wingdings" pitchFamily="2" charset="2"/>
              <a:buChar char="§"/>
            </a:pPr>
            <a:endParaRPr lang="de-DE" altLang="en-US" b="1" dirty="0"/>
          </a:p>
          <a:p>
            <a:pPr marL="776288" lvl="1">
              <a:spcBef>
                <a:spcPts val="600"/>
              </a:spcBef>
              <a:spcAft>
                <a:spcPts val="600"/>
              </a:spcAft>
            </a:pPr>
            <a:endParaRPr lang="en-GB" altLang="en-US" u="sng" dirty="0"/>
          </a:p>
          <a:p>
            <a:pPr marL="0" indent="0">
              <a:buNone/>
            </a:pPr>
            <a:endParaRPr lang="en-GB" dirty="0"/>
          </a:p>
        </p:txBody>
      </p:sp>
    </p:spTree>
    <p:extLst>
      <p:ext uri="{BB962C8B-B14F-4D97-AF65-F5344CB8AC3E}">
        <p14:creationId xmlns:p14="http://schemas.microsoft.com/office/powerpoint/2010/main" val="558238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Agenda </a:t>
            </a:r>
            <a:endParaRPr lang="en-GB" sz="2800" dirty="0"/>
          </a:p>
        </p:txBody>
      </p:sp>
      <p:sp>
        <p:nvSpPr>
          <p:cNvPr id="3" name="Content Placeholder 2"/>
          <p:cNvSpPr>
            <a:spLocks noGrp="1"/>
          </p:cNvSpPr>
          <p:nvPr>
            <p:ph idx="1"/>
          </p:nvPr>
        </p:nvSpPr>
        <p:spPr>
          <a:xfrm>
            <a:off x="233186" y="1196752"/>
            <a:ext cx="8363272" cy="4857403"/>
          </a:xfrm>
        </p:spPr>
        <p:txBody>
          <a:bodyPr/>
          <a:lstStyle/>
          <a:p>
            <a:pPr>
              <a:spcBef>
                <a:spcPts val="600"/>
              </a:spcBef>
            </a:pPr>
            <a:r>
              <a:rPr lang="en-GB" dirty="0" smtClean="0"/>
              <a:t>Guidance to applicants </a:t>
            </a:r>
          </a:p>
          <a:p>
            <a:pPr lvl="1">
              <a:spcBef>
                <a:spcPts val="600"/>
              </a:spcBef>
              <a:spcAft>
                <a:spcPts val="0"/>
              </a:spcAft>
            </a:pPr>
            <a:r>
              <a:rPr lang="en-GB" sz="1600" dirty="0" smtClean="0"/>
              <a:t>Is LIFE for me?</a:t>
            </a:r>
          </a:p>
          <a:p>
            <a:pPr lvl="1">
              <a:spcBef>
                <a:spcPts val="600"/>
              </a:spcBef>
              <a:spcAft>
                <a:spcPts val="0"/>
              </a:spcAft>
            </a:pPr>
            <a:r>
              <a:rPr lang="en-GB" sz="1600" dirty="0" smtClean="0"/>
              <a:t>Success rates</a:t>
            </a:r>
          </a:p>
          <a:p>
            <a:pPr lvl="1">
              <a:spcBef>
                <a:spcPts val="600"/>
              </a:spcBef>
              <a:spcAft>
                <a:spcPts val="0"/>
              </a:spcAft>
            </a:pPr>
            <a:r>
              <a:rPr lang="en-GB" sz="1600" dirty="0" smtClean="0"/>
              <a:t>Timetable</a:t>
            </a:r>
          </a:p>
          <a:p>
            <a:pPr lvl="1">
              <a:spcBef>
                <a:spcPts val="600"/>
              </a:spcBef>
              <a:spcAft>
                <a:spcPts val="0"/>
              </a:spcAft>
            </a:pPr>
            <a:r>
              <a:rPr lang="en-GB" sz="1600" dirty="0" smtClean="0"/>
              <a:t>Components of the 2014 LIFE call</a:t>
            </a:r>
          </a:p>
          <a:p>
            <a:pPr lvl="1">
              <a:spcBef>
                <a:spcPts val="600"/>
              </a:spcBef>
              <a:spcAft>
                <a:spcPts val="0"/>
              </a:spcAft>
            </a:pPr>
            <a:r>
              <a:rPr lang="en-GB" sz="1600" dirty="0" smtClean="0"/>
              <a:t>Guidance and support </a:t>
            </a:r>
          </a:p>
          <a:p>
            <a:pPr lvl="1">
              <a:spcBef>
                <a:spcPts val="600"/>
              </a:spcBef>
              <a:spcAft>
                <a:spcPts val="0"/>
              </a:spcAft>
            </a:pPr>
            <a:r>
              <a:rPr lang="en-GB" sz="1600" dirty="0" smtClean="0"/>
              <a:t>Application forms</a:t>
            </a:r>
          </a:p>
          <a:p>
            <a:pPr lvl="1">
              <a:spcBef>
                <a:spcPts val="600"/>
              </a:spcBef>
              <a:spcAft>
                <a:spcPts val="0"/>
              </a:spcAft>
            </a:pPr>
            <a:r>
              <a:rPr lang="en-GB" sz="1600" dirty="0" smtClean="0"/>
              <a:t>LIFE CLIMA and IP award criteria </a:t>
            </a:r>
          </a:p>
          <a:p>
            <a:pPr lvl="1">
              <a:spcBef>
                <a:spcPts val="600"/>
              </a:spcBef>
              <a:spcAft>
                <a:spcPts val="0"/>
              </a:spcAft>
            </a:pPr>
            <a:r>
              <a:rPr lang="en-GB" sz="1600" dirty="0" smtClean="0"/>
              <a:t>Key steps in preparing an application</a:t>
            </a:r>
          </a:p>
          <a:p>
            <a:pPr lvl="1">
              <a:spcBef>
                <a:spcPts val="600"/>
              </a:spcBef>
              <a:spcAft>
                <a:spcPts val="0"/>
              </a:spcAft>
            </a:pPr>
            <a:r>
              <a:rPr lang="en-GB" sz="1600" dirty="0" smtClean="0"/>
              <a:t>What is eligible for co-funding</a:t>
            </a:r>
          </a:p>
          <a:p>
            <a:pPr lvl="1">
              <a:spcBef>
                <a:spcPts val="600"/>
              </a:spcBef>
              <a:spcAft>
                <a:spcPts val="0"/>
              </a:spcAft>
            </a:pPr>
            <a:r>
              <a:rPr lang="en-GB" sz="1600" dirty="0"/>
              <a:t>E-proposal tool</a:t>
            </a:r>
          </a:p>
          <a:p>
            <a:pPr lvl="1">
              <a:spcBef>
                <a:spcPts val="600"/>
              </a:spcBef>
              <a:spcAft>
                <a:spcPts val="0"/>
              </a:spcAft>
            </a:pPr>
            <a:r>
              <a:rPr lang="en-GB" sz="1600" dirty="0" smtClean="0"/>
              <a:t>Key messages</a:t>
            </a:r>
          </a:p>
          <a:p>
            <a:pPr lvl="1">
              <a:spcBef>
                <a:spcPts val="600"/>
              </a:spcBef>
              <a:spcAft>
                <a:spcPts val="0"/>
              </a:spcAft>
            </a:pPr>
            <a:r>
              <a:rPr lang="en-GB" sz="1600" dirty="0" smtClean="0"/>
              <a:t>Frequently asked questions – general guidance to applicants </a:t>
            </a:r>
          </a:p>
          <a:p>
            <a:pPr>
              <a:spcBef>
                <a:spcPts val="600"/>
              </a:spcBef>
              <a:spcAft>
                <a:spcPts val="0"/>
              </a:spcAft>
            </a:pPr>
            <a:r>
              <a:rPr lang="en-GB" dirty="0" smtClean="0"/>
              <a:t>Opportunity </a:t>
            </a:r>
            <a:r>
              <a:rPr lang="en-GB" dirty="0"/>
              <a:t>for </a:t>
            </a:r>
            <a:r>
              <a:rPr lang="en-GB" dirty="0" smtClean="0"/>
              <a:t>Q&amp;A</a:t>
            </a:r>
            <a:endParaRPr lang="en-GB" dirty="0"/>
          </a:p>
          <a:p>
            <a:pPr lvl="1">
              <a:buNone/>
            </a:pPr>
            <a:endParaRPr lang="en-GB" dirty="0" smtClean="0"/>
          </a:p>
          <a:p>
            <a:pPr lvl="1"/>
            <a:endParaRPr lang="en-GB" dirty="0" smtClean="0"/>
          </a:p>
          <a:p>
            <a:pPr lvl="1"/>
            <a:endParaRPr lang="en-GB" dirty="0" smtClean="0"/>
          </a:p>
          <a:p>
            <a:pPr lvl="1"/>
            <a:endParaRPr lang="en-GB" dirty="0" smtClean="0"/>
          </a:p>
          <a:p>
            <a:pPr lvl="1"/>
            <a:endParaRPr lang="en-GB" dirty="0" smtClean="0"/>
          </a:p>
          <a:p>
            <a:endParaRPr lang="en-GB" dirty="0" smtClean="0"/>
          </a:p>
        </p:txBody>
      </p:sp>
    </p:spTree>
    <p:extLst>
      <p:ext uri="{BB962C8B-B14F-4D97-AF65-F5344CB8AC3E}">
        <p14:creationId xmlns:p14="http://schemas.microsoft.com/office/powerpoint/2010/main" val="1914876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steps in preparing an application III </a:t>
            </a:r>
            <a:endParaRPr lang="en-GB" dirty="0"/>
          </a:p>
        </p:txBody>
      </p:sp>
      <p:sp>
        <p:nvSpPr>
          <p:cNvPr id="3" name="Content Placeholder 2"/>
          <p:cNvSpPr>
            <a:spLocks noGrp="1"/>
          </p:cNvSpPr>
          <p:nvPr>
            <p:ph idx="1"/>
          </p:nvPr>
        </p:nvSpPr>
        <p:spPr>
          <a:xfrm>
            <a:off x="142844" y="1124744"/>
            <a:ext cx="8543956" cy="5001419"/>
          </a:xfrm>
        </p:spPr>
        <p:txBody>
          <a:bodyPr/>
          <a:lstStyle/>
          <a:p>
            <a:pPr marL="376238">
              <a:spcBef>
                <a:spcPts val="600"/>
              </a:spcBef>
              <a:spcAft>
                <a:spcPts val="600"/>
              </a:spcAft>
            </a:pPr>
            <a:r>
              <a:rPr lang="en-GB" altLang="en-US" sz="2000" b="1" dirty="0" smtClean="0"/>
              <a:t>Common reasons for failure:</a:t>
            </a:r>
          </a:p>
          <a:p>
            <a:pPr marL="776288" lvl="1"/>
            <a:r>
              <a:rPr lang="de-DE" altLang="en-US" sz="1800" dirty="0" smtClean="0"/>
              <a:t>No </a:t>
            </a:r>
            <a:r>
              <a:rPr lang="de-DE" altLang="en-US" sz="1800" dirty="0"/>
              <a:t>clear EU relevant environmental or climate action </a:t>
            </a:r>
            <a:r>
              <a:rPr lang="de-DE" altLang="en-US" sz="1800" dirty="0" smtClean="0"/>
              <a:t>focus</a:t>
            </a:r>
          </a:p>
          <a:p>
            <a:pPr marL="776288" lvl="1"/>
            <a:r>
              <a:rPr lang="en-US" altLang="en-US" sz="1800" dirty="0"/>
              <a:t>Not convincingly demonstrative or </a:t>
            </a:r>
            <a:r>
              <a:rPr lang="en-US" altLang="en-US" sz="1800" dirty="0" smtClean="0"/>
              <a:t>pilot</a:t>
            </a:r>
          </a:p>
          <a:p>
            <a:pPr marL="376238" lvl="1" indent="-342900">
              <a:spcBef>
                <a:spcPts val="600"/>
              </a:spcBef>
              <a:spcAft>
                <a:spcPts val="600"/>
              </a:spcAft>
              <a:buClr>
                <a:srgbClr val="0067AB"/>
              </a:buClr>
              <a:buFont typeface="Wingdings" pitchFamily="2" charset="2"/>
              <a:buChar char="§"/>
            </a:pPr>
            <a:r>
              <a:rPr lang="en-US" altLang="en-US" b="1" dirty="0"/>
              <a:t>Key points to </a:t>
            </a:r>
            <a:r>
              <a:rPr lang="en-US" altLang="en-US" b="1" dirty="0" smtClean="0"/>
              <a:t>remember: </a:t>
            </a:r>
            <a:r>
              <a:rPr lang="en-US" altLang="en-US" sz="2000" dirty="0" smtClean="0"/>
              <a:t>Life </a:t>
            </a:r>
            <a:r>
              <a:rPr lang="en-US" altLang="en-US" sz="2000" dirty="0"/>
              <a:t>does not finance:</a:t>
            </a:r>
          </a:p>
          <a:p>
            <a:pPr marL="1236663" lvl="1"/>
            <a:r>
              <a:rPr lang="en-US" altLang="en-US" sz="1800" dirty="0"/>
              <a:t>Compensatory action under Art. 6 of the Habitats directive</a:t>
            </a:r>
          </a:p>
          <a:p>
            <a:pPr marL="1236663" lvl="1"/>
            <a:r>
              <a:rPr lang="en-US" altLang="en-US" sz="1800" dirty="0"/>
              <a:t>Actions that should be (or are) financed under Structural Funds or CAP</a:t>
            </a:r>
          </a:p>
          <a:p>
            <a:pPr marL="1236663" lvl="1">
              <a:spcAft>
                <a:spcPts val="0"/>
              </a:spcAft>
            </a:pPr>
            <a:r>
              <a:rPr lang="en-US" altLang="en-US" sz="1800" dirty="0"/>
              <a:t>Research projects</a:t>
            </a:r>
            <a:endParaRPr lang="en-US" altLang="en-US" dirty="0"/>
          </a:p>
          <a:p>
            <a:pPr marL="376238">
              <a:spcBef>
                <a:spcPts val="600"/>
              </a:spcBef>
            </a:pPr>
            <a:r>
              <a:rPr lang="en-US" altLang="en-US" sz="2000" dirty="0"/>
              <a:t>Be clear and precise – applications are evaluated on what is submitted (not on the potential of the idea)</a:t>
            </a:r>
          </a:p>
          <a:p>
            <a:pPr marL="376238">
              <a:spcBef>
                <a:spcPts val="600"/>
              </a:spcBef>
            </a:pPr>
            <a:r>
              <a:rPr lang="en-US" altLang="en-US" sz="2000" dirty="0" smtClean="0"/>
              <a:t>Read </a:t>
            </a:r>
            <a:r>
              <a:rPr lang="en-US" altLang="en-US" sz="2000" dirty="0"/>
              <a:t>documents</a:t>
            </a:r>
          </a:p>
          <a:p>
            <a:pPr marL="376238">
              <a:spcBef>
                <a:spcPts val="600"/>
              </a:spcBef>
            </a:pPr>
            <a:r>
              <a:rPr lang="en-US" altLang="en-US" sz="2000" dirty="0" smtClean="0"/>
              <a:t>Read </a:t>
            </a:r>
            <a:r>
              <a:rPr lang="en-US" altLang="en-US" sz="2000" dirty="0"/>
              <a:t>about and talk to ongoing </a:t>
            </a:r>
            <a:r>
              <a:rPr lang="en-US" altLang="en-US" sz="2000" dirty="0" smtClean="0"/>
              <a:t>projects</a:t>
            </a:r>
          </a:p>
          <a:p>
            <a:pPr marL="376238">
              <a:spcBef>
                <a:spcPts val="600"/>
              </a:spcBef>
            </a:pPr>
            <a:r>
              <a:rPr lang="en-US" altLang="en-US" sz="2000" dirty="0" smtClean="0"/>
              <a:t>Start preparing early and make use of all available resources</a:t>
            </a:r>
          </a:p>
          <a:p>
            <a:pPr marL="33338" indent="0">
              <a:spcBef>
                <a:spcPts val="600"/>
              </a:spcBef>
              <a:buNone/>
            </a:pPr>
            <a:r>
              <a:rPr lang="en-US" altLang="en-US" sz="2000" b="1" dirty="0" smtClean="0">
                <a:ea typeface="ＭＳ Ｐゴシック" panose="020B0600070205080204" pitchFamily="34" charset="-128"/>
                <a:hlinkClick r:id="rId2"/>
              </a:rPr>
              <a:t>http</a:t>
            </a:r>
            <a:r>
              <a:rPr lang="en-US" altLang="en-US" sz="2000" b="1" dirty="0">
                <a:ea typeface="ＭＳ Ｐゴシック" panose="020B0600070205080204" pitchFamily="34" charset="-128"/>
                <a:hlinkClick r:id="rId2"/>
              </a:rPr>
              <a:t>://ec.europa.eu/environment/life/index.htm</a:t>
            </a:r>
            <a:endParaRPr lang="en-US" altLang="en-US" sz="2000" dirty="0"/>
          </a:p>
          <a:p>
            <a:pPr marL="376238" lvl="1" indent="-342900">
              <a:spcBef>
                <a:spcPts val="600"/>
              </a:spcBef>
              <a:spcAft>
                <a:spcPts val="600"/>
              </a:spcAft>
              <a:buClr>
                <a:srgbClr val="0067AB"/>
              </a:buClr>
              <a:buFont typeface="Wingdings" pitchFamily="2" charset="2"/>
              <a:buChar char="§"/>
            </a:pPr>
            <a:endParaRPr lang="de-DE" altLang="en-US" b="1" dirty="0"/>
          </a:p>
          <a:p>
            <a:pPr marL="776288" lvl="1">
              <a:spcBef>
                <a:spcPts val="600"/>
              </a:spcBef>
              <a:spcAft>
                <a:spcPts val="600"/>
              </a:spcAft>
            </a:pPr>
            <a:endParaRPr lang="en-GB" altLang="en-US" u="sng" dirty="0"/>
          </a:p>
          <a:p>
            <a:pPr marL="0" indent="0">
              <a:buNone/>
            </a:pPr>
            <a:endParaRPr lang="en-GB" dirty="0"/>
          </a:p>
        </p:txBody>
      </p:sp>
    </p:spTree>
    <p:extLst>
      <p:ext uri="{BB962C8B-B14F-4D97-AF65-F5344CB8AC3E}">
        <p14:creationId xmlns:p14="http://schemas.microsoft.com/office/powerpoint/2010/main" val="1810640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eligible for co-funding </a:t>
            </a:r>
            <a:endParaRPr lang="en-GB" dirty="0"/>
          </a:p>
        </p:txBody>
      </p:sp>
      <p:sp>
        <p:nvSpPr>
          <p:cNvPr id="3" name="Content Placeholder 2"/>
          <p:cNvSpPr>
            <a:spLocks noGrp="1"/>
          </p:cNvSpPr>
          <p:nvPr>
            <p:ph idx="1"/>
          </p:nvPr>
        </p:nvSpPr>
        <p:spPr>
          <a:xfrm>
            <a:off x="142844" y="1124744"/>
            <a:ext cx="8543956" cy="5001419"/>
          </a:xfrm>
        </p:spPr>
        <p:txBody>
          <a:bodyPr/>
          <a:lstStyle/>
          <a:p>
            <a:pPr marL="376238">
              <a:spcBef>
                <a:spcPts val="600"/>
              </a:spcBef>
              <a:spcAft>
                <a:spcPts val="600"/>
              </a:spcAft>
            </a:pPr>
            <a:r>
              <a:rPr lang="de-DE" altLang="en-US" b="1" dirty="0"/>
              <a:t>In general: </a:t>
            </a:r>
            <a:r>
              <a:rPr lang="de-DE" altLang="en-US" dirty="0"/>
              <a:t>All cost directly related to the project objectives</a:t>
            </a:r>
          </a:p>
          <a:p>
            <a:pPr marL="376238">
              <a:spcBef>
                <a:spcPts val="600"/>
              </a:spcBef>
              <a:spcAft>
                <a:spcPts val="600"/>
              </a:spcAft>
            </a:pPr>
            <a:r>
              <a:rPr lang="de-DE" altLang="en-US" b="1" dirty="0"/>
              <a:t>Personnel costs </a:t>
            </a:r>
            <a:r>
              <a:rPr lang="de-DE" altLang="en-US" dirty="0"/>
              <a:t>(if public authority: 102% rule)</a:t>
            </a:r>
          </a:p>
          <a:p>
            <a:pPr marL="376238">
              <a:spcBef>
                <a:spcPts val="600"/>
              </a:spcBef>
              <a:spcAft>
                <a:spcPts val="600"/>
              </a:spcAft>
            </a:pPr>
            <a:r>
              <a:rPr lang="de-DE" altLang="en-US" b="1" dirty="0"/>
              <a:t>External assistance </a:t>
            </a:r>
            <a:r>
              <a:rPr lang="de-DE" altLang="en-US" dirty="0"/>
              <a:t>(limited to 35% of the budget)</a:t>
            </a:r>
          </a:p>
          <a:p>
            <a:pPr marL="376238">
              <a:spcBef>
                <a:spcPts val="600"/>
              </a:spcBef>
              <a:spcAft>
                <a:spcPts val="600"/>
              </a:spcAft>
            </a:pPr>
            <a:r>
              <a:rPr lang="de-DE" altLang="en-US" b="1" dirty="0"/>
              <a:t>Equipment</a:t>
            </a:r>
            <a:r>
              <a:rPr lang="de-DE" altLang="en-US" dirty="0"/>
              <a:t> (special rules on depreciation)</a:t>
            </a:r>
          </a:p>
          <a:p>
            <a:pPr marL="376238">
              <a:spcBef>
                <a:spcPts val="600"/>
              </a:spcBef>
              <a:spcAft>
                <a:spcPts val="600"/>
              </a:spcAft>
            </a:pPr>
            <a:r>
              <a:rPr lang="de-DE" altLang="en-US" b="1" dirty="0"/>
              <a:t>Overhead</a:t>
            </a:r>
            <a:r>
              <a:rPr lang="de-DE" altLang="en-US" dirty="0"/>
              <a:t>s (limited to 7%)</a:t>
            </a:r>
          </a:p>
          <a:p>
            <a:pPr marL="376238">
              <a:spcBef>
                <a:spcPts val="600"/>
              </a:spcBef>
              <a:spcAft>
                <a:spcPts val="600"/>
              </a:spcAft>
            </a:pPr>
            <a:r>
              <a:rPr lang="de-DE" altLang="en-US" b="1" dirty="0"/>
              <a:t>Consumables/Other costs </a:t>
            </a:r>
          </a:p>
          <a:p>
            <a:pPr marL="376238">
              <a:spcBef>
                <a:spcPts val="600"/>
              </a:spcBef>
              <a:spcAft>
                <a:spcPts val="600"/>
              </a:spcAft>
            </a:pPr>
            <a:r>
              <a:rPr lang="de-DE" altLang="en-US" b="1" dirty="0"/>
              <a:t>Land purchase </a:t>
            </a:r>
            <a:r>
              <a:rPr lang="de-DE" altLang="en-US" dirty="0"/>
              <a:t>(only for nature or climate </a:t>
            </a:r>
            <a:r>
              <a:rPr lang="de-DE" altLang="en-US" dirty="0" err="1"/>
              <a:t>change</a:t>
            </a:r>
            <a:r>
              <a:rPr lang="de-DE" altLang="en-US" dirty="0"/>
              <a:t> </a:t>
            </a:r>
            <a:r>
              <a:rPr lang="de-DE" altLang="en-US" dirty="0" err="1" smtClean="0"/>
              <a:t>objectives</a:t>
            </a:r>
            <a:r>
              <a:rPr lang="de-DE" altLang="en-US" dirty="0"/>
              <a:t>, and with dedication to nature purposes)</a:t>
            </a:r>
          </a:p>
          <a:p>
            <a:pPr eaLnBrk="1" hangingPunct="1">
              <a:spcAft>
                <a:spcPts val="600"/>
              </a:spcAft>
              <a:buFontTx/>
              <a:buBlip>
                <a:blip r:embed="rId2"/>
              </a:buBlip>
            </a:pPr>
            <a:endParaRPr lang="en-GB" altLang="en-US" sz="1800" dirty="0">
              <a:solidFill>
                <a:schemeClr val="tx2"/>
              </a:solidFill>
              <a:latin typeface="Verdana" panose="020B0604030504040204" pitchFamily="34" charset="0"/>
            </a:endParaRPr>
          </a:p>
          <a:p>
            <a:pPr eaLnBrk="1" hangingPunct="1">
              <a:spcAft>
                <a:spcPts val="600"/>
              </a:spcAft>
              <a:buFontTx/>
              <a:buBlip>
                <a:blip r:embed="rId2"/>
              </a:buBlip>
            </a:pPr>
            <a:endParaRPr lang="en-GB" altLang="en-US" sz="1800" b="1" dirty="0">
              <a:solidFill>
                <a:schemeClr val="tx2"/>
              </a:solidFill>
              <a:latin typeface="Verdana" panose="020B0604030504040204" pitchFamily="34" charset="0"/>
            </a:endParaRPr>
          </a:p>
          <a:p>
            <a:pPr marL="376238" lvl="1" indent="-342900">
              <a:spcBef>
                <a:spcPts val="600"/>
              </a:spcBef>
              <a:spcAft>
                <a:spcPts val="600"/>
              </a:spcAft>
              <a:buClr>
                <a:srgbClr val="0067AB"/>
              </a:buClr>
              <a:buFont typeface="Wingdings" pitchFamily="2" charset="2"/>
              <a:buChar char="§"/>
            </a:pPr>
            <a:endParaRPr lang="de-DE" altLang="en-US" b="1" dirty="0"/>
          </a:p>
          <a:p>
            <a:pPr marL="776288" lvl="1">
              <a:spcBef>
                <a:spcPts val="600"/>
              </a:spcBef>
              <a:spcAft>
                <a:spcPts val="600"/>
              </a:spcAft>
            </a:pPr>
            <a:endParaRPr lang="en-GB" altLang="en-US" u="sng" dirty="0"/>
          </a:p>
          <a:p>
            <a:pPr marL="0" indent="0">
              <a:buNone/>
            </a:pPr>
            <a:endParaRPr lang="en-GB" dirty="0"/>
          </a:p>
        </p:txBody>
      </p:sp>
    </p:spTree>
    <p:extLst>
      <p:ext uri="{BB962C8B-B14F-4D97-AF65-F5344CB8AC3E}">
        <p14:creationId xmlns:p14="http://schemas.microsoft.com/office/powerpoint/2010/main" val="1147264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E-proposal tool </a:t>
            </a:r>
            <a:endParaRPr lang="en-GB" dirty="0"/>
          </a:p>
        </p:txBody>
      </p:sp>
      <p:sp>
        <p:nvSpPr>
          <p:cNvPr id="3" name="Content Placeholder 2"/>
          <p:cNvSpPr>
            <a:spLocks noGrp="1"/>
          </p:cNvSpPr>
          <p:nvPr>
            <p:ph idx="1"/>
          </p:nvPr>
        </p:nvSpPr>
        <p:spPr>
          <a:xfrm>
            <a:off x="142844" y="1124744"/>
            <a:ext cx="8821644" cy="4896544"/>
          </a:xfrm>
        </p:spPr>
        <p:txBody>
          <a:bodyPr/>
          <a:lstStyle/>
          <a:p>
            <a:pPr>
              <a:lnSpc>
                <a:spcPct val="80000"/>
              </a:lnSpc>
              <a:spcBef>
                <a:spcPts val="600"/>
              </a:spcBef>
              <a:spcAft>
                <a:spcPts val="600"/>
              </a:spcAft>
            </a:pPr>
            <a:r>
              <a:rPr lang="en-GB" altLang="en-US" sz="2000" dirty="0"/>
              <a:t>Full online process</a:t>
            </a:r>
          </a:p>
          <a:p>
            <a:pPr lvl="1">
              <a:lnSpc>
                <a:spcPct val="80000"/>
              </a:lnSpc>
              <a:spcBef>
                <a:spcPts val="600"/>
              </a:spcBef>
              <a:spcAft>
                <a:spcPts val="600"/>
              </a:spcAft>
            </a:pPr>
            <a:r>
              <a:rPr lang="fr-BE" altLang="en-US" dirty="0" err="1"/>
              <a:t>Preparation</a:t>
            </a:r>
            <a:r>
              <a:rPr lang="fr-BE" altLang="en-US" dirty="0"/>
              <a:t> / </a:t>
            </a:r>
            <a:r>
              <a:rPr lang="fr-BE" altLang="en-US" dirty="0" err="1"/>
              <a:t>Submission</a:t>
            </a:r>
            <a:endParaRPr lang="fr-BE" altLang="en-US" dirty="0"/>
          </a:p>
          <a:p>
            <a:pPr lvl="1">
              <a:lnSpc>
                <a:spcPct val="80000"/>
              </a:lnSpc>
              <a:spcBef>
                <a:spcPts val="600"/>
              </a:spcBef>
              <a:spcAft>
                <a:spcPts val="600"/>
              </a:spcAft>
            </a:pPr>
            <a:r>
              <a:rPr lang="fr-BE" altLang="en-US" dirty="0"/>
              <a:t>Communication</a:t>
            </a:r>
          </a:p>
          <a:p>
            <a:pPr lvl="1">
              <a:lnSpc>
                <a:spcPct val="80000"/>
              </a:lnSpc>
              <a:spcBef>
                <a:spcPts val="600"/>
              </a:spcBef>
              <a:spcAft>
                <a:spcPts val="600"/>
              </a:spcAft>
            </a:pPr>
            <a:r>
              <a:rPr lang="fr-BE" altLang="en-US" dirty="0" err="1"/>
              <a:t>Revision</a:t>
            </a:r>
            <a:endParaRPr lang="fr-BE" altLang="en-US" dirty="0"/>
          </a:p>
          <a:p>
            <a:pPr lvl="1">
              <a:lnSpc>
                <a:spcPct val="80000"/>
              </a:lnSpc>
              <a:spcBef>
                <a:spcPts val="600"/>
              </a:spcBef>
              <a:spcAft>
                <a:spcPts val="600"/>
              </a:spcAft>
            </a:pPr>
            <a:r>
              <a:rPr lang="fr-BE" altLang="en-US" dirty="0" err="1"/>
              <a:t>Amendment</a:t>
            </a:r>
            <a:endParaRPr lang="en-GB" altLang="en-US" dirty="0"/>
          </a:p>
          <a:p>
            <a:pPr>
              <a:lnSpc>
                <a:spcPct val="80000"/>
              </a:lnSpc>
              <a:spcBef>
                <a:spcPts val="600"/>
              </a:spcBef>
              <a:spcAft>
                <a:spcPts val="600"/>
              </a:spcAft>
            </a:pPr>
            <a:r>
              <a:rPr lang="en-GB" altLang="en-US" sz="2000" dirty="0" smtClean="0"/>
              <a:t>Structured </a:t>
            </a:r>
            <a:r>
              <a:rPr lang="en-GB" altLang="en-US" sz="2000" dirty="0"/>
              <a:t>data</a:t>
            </a:r>
          </a:p>
          <a:p>
            <a:pPr>
              <a:lnSpc>
                <a:spcPct val="80000"/>
              </a:lnSpc>
              <a:spcBef>
                <a:spcPts val="600"/>
              </a:spcBef>
              <a:spcAft>
                <a:spcPts val="600"/>
              </a:spcAft>
            </a:pPr>
            <a:r>
              <a:rPr lang="en-US" altLang="en-US" sz="2000" dirty="0"/>
              <a:t>Can allow third parties to see applications in development</a:t>
            </a:r>
            <a:endParaRPr lang="en-GB" altLang="en-US" sz="2000" dirty="0"/>
          </a:p>
          <a:p>
            <a:pPr>
              <a:lnSpc>
                <a:spcPct val="80000"/>
              </a:lnSpc>
            </a:pPr>
            <a:r>
              <a:rPr lang="en-GB" altLang="en-US" sz="2000" u="sng" dirty="0" smtClean="0">
                <a:solidFill>
                  <a:schemeClr val="tx2"/>
                </a:solidFill>
              </a:rPr>
              <a:t>https</a:t>
            </a:r>
            <a:r>
              <a:rPr lang="en-GB" altLang="en-US" sz="2000" u="sng" dirty="0">
                <a:solidFill>
                  <a:schemeClr val="tx2"/>
                </a:solidFill>
              </a:rPr>
              <a:t>://webgate.ec.europa.eu/eproposalWeb/</a:t>
            </a:r>
          </a:p>
          <a:p>
            <a:r>
              <a:rPr lang="en-GB" sz="2000" dirty="0"/>
              <a:t>The application tool contains all administrative (A), technical (B and C) and financial (F) forms required, and functionalities to attach relevant documents (maps, photos, diagrams, graphs, mandatory administrative and financial annexes).  </a:t>
            </a:r>
            <a:r>
              <a:rPr lang="en-GB" sz="2000" dirty="0" smtClean="0"/>
              <a:t>Guidelines to applicants will provide </a:t>
            </a:r>
            <a:r>
              <a:rPr lang="en-GB" sz="2000" dirty="0"/>
              <a:t>complete details regarding the use of the </a:t>
            </a:r>
            <a:r>
              <a:rPr lang="en-GB" sz="2000" dirty="0" err="1"/>
              <a:t>eProposal</a:t>
            </a:r>
            <a:r>
              <a:rPr lang="en-GB" sz="2000" dirty="0"/>
              <a:t> tool and the application </a:t>
            </a:r>
            <a:r>
              <a:rPr lang="en-GB" sz="2000" dirty="0" smtClean="0"/>
              <a:t>forms</a:t>
            </a:r>
            <a:r>
              <a:rPr lang="en-GB" dirty="0" smtClean="0"/>
              <a:t>. </a:t>
            </a:r>
            <a:r>
              <a:rPr lang="en-GB" sz="2000" i="1" dirty="0" smtClean="0"/>
              <a:t>.</a:t>
            </a:r>
            <a:endParaRPr lang="en-GB" sz="2000" dirty="0"/>
          </a:p>
          <a:p>
            <a:endParaRPr lang="en-GB" u="sng" dirty="0"/>
          </a:p>
        </p:txBody>
      </p:sp>
    </p:spTree>
    <p:extLst>
      <p:ext uri="{BB962C8B-B14F-4D97-AF65-F5344CB8AC3E}">
        <p14:creationId xmlns:p14="http://schemas.microsoft.com/office/powerpoint/2010/main" val="2346841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E-proposal tool </a:t>
            </a:r>
            <a:endParaRPr lang="en-GB"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084" y="1052066"/>
            <a:ext cx="7991475"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2710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E-proposal tool </a:t>
            </a:r>
            <a:endParaRPr lang="en-GB"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37523"/>
            <a:ext cx="8291264" cy="539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4470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E-proposal tool </a:t>
            </a:r>
            <a:endParaRPr lang="en-GB"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622" y="908720"/>
            <a:ext cx="82804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8842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E-proposal tool </a:t>
            </a:r>
            <a:endParaRPr lang="en-GB" dirty="0"/>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7" y="908720"/>
            <a:ext cx="8424863"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8880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E-proposal tool </a:t>
            </a:r>
            <a:endParaRPr lang="en-GB"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836712"/>
            <a:ext cx="8135938"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8325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E-proposal tool </a:t>
            </a:r>
            <a:endParaRPr lang="en-GB"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08720"/>
            <a:ext cx="8569325"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5435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messages</a:t>
            </a:r>
            <a:endParaRPr lang="en-GB" dirty="0"/>
          </a:p>
        </p:txBody>
      </p:sp>
      <p:sp>
        <p:nvSpPr>
          <p:cNvPr id="3" name="Content Placeholder 2"/>
          <p:cNvSpPr>
            <a:spLocks noGrp="1"/>
          </p:cNvSpPr>
          <p:nvPr>
            <p:ph idx="1"/>
          </p:nvPr>
        </p:nvSpPr>
        <p:spPr>
          <a:xfrm>
            <a:off x="142844" y="1124744"/>
            <a:ext cx="8543956" cy="5001419"/>
          </a:xfrm>
        </p:spPr>
        <p:txBody>
          <a:bodyPr/>
          <a:lstStyle/>
          <a:p>
            <a:pPr marL="457200" indent="-457200">
              <a:spcBef>
                <a:spcPts val="1200"/>
              </a:spcBef>
              <a:spcAft>
                <a:spcPts val="600"/>
              </a:spcAft>
              <a:buFont typeface="+mj-lt"/>
              <a:buAutoNum type="arabicPeriod"/>
            </a:pPr>
            <a:r>
              <a:rPr lang="en-US" altLang="en-US" sz="3200" b="1" dirty="0">
                <a:solidFill>
                  <a:srgbClr val="FF0000"/>
                </a:solidFill>
              </a:rPr>
              <a:t>There is significant competition for LIFE funds</a:t>
            </a:r>
          </a:p>
          <a:p>
            <a:pPr marL="457200" indent="-457200">
              <a:spcBef>
                <a:spcPts val="1200"/>
              </a:spcBef>
              <a:spcAft>
                <a:spcPts val="600"/>
              </a:spcAft>
              <a:buFont typeface="+mj-lt"/>
              <a:buAutoNum type="arabicPeriod"/>
            </a:pPr>
            <a:r>
              <a:rPr lang="en-US" altLang="en-US" sz="3200" b="1" dirty="0" smtClean="0">
                <a:solidFill>
                  <a:srgbClr val="FF0000"/>
                </a:solidFill>
              </a:rPr>
              <a:t>You </a:t>
            </a:r>
            <a:r>
              <a:rPr lang="en-US" altLang="en-US" sz="3200" b="1" dirty="0">
                <a:solidFill>
                  <a:srgbClr val="FF0000"/>
                </a:solidFill>
              </a:rPr>
              <a:t>can't get a grant if you don't submit an application – on time...</a:t>
            </a:r>
          </a:p>
          <a:p>
            <a:pPr marL="457200" indent="-457200">
              <a:spcBef>
                <a:spcPts val="1200"/>
              </a:spcBef>
              <a:spcAft>
                <a:spcPts val="600"/>
              </a:spcAft>
              <a:buFont typeface="+mj-lt"/>
              <a:buAutoNum type="arabicPeriod"/>
            </a:pPr>
            <a:r>
              <a:rPr lang="en-US" altLang="en-US" sz="3200" b="1" dirty="0">
                <a:solidFill>
                  <a:srgbClr val="FF0000"/>
                </a:solidFill>
              </a:rPr>
              <a:t>It takes time and money to prepare an application</a:t>
            </a:r>
          </a:p>
          <a:p>
            <a:pPr marL="457200" indent="-457200">
              <a:spcBef>
                <a:spcPts val="1200"/>
              </a:spcBef>
              <a:spcAft>
                <a:spcPts val="600"/>
              </a:spcAft>
              <a:buFont typeface="+mj-lt"/>
              <a:buAutoNum type="arabicPeriod"/>
            </a:pPr>
            <a:r>
              <a:rPr lang="en-US" altLang="en-US" sz="3200" b="1" dirty="0" smtClean="0">
                <a:solidFill>
                  <a:srgbClr val="FF0000"/>
                </a:solidFill>
              </a:rPr>
              <a:t>Proposals </a:t>
            </a:r>
            <a:r>
              <a:rPr lang="en-US" altLang="en-US" sz="3200" b="1" dirty="0">
                <a:solidFill>
                  <a:srgbClr val="FF0000"/>
                </a:solidFill>
              </a:rPr>
              <a:t>that fail are poorly prepared.</a:t>
            </a:r>
          </a:p>
          <a:p>
            <a:pPr marL="776288" indent="-742950">
              <a:buFont typeface="Verdana" panose="020B0604030504040204" pitchFamily="34" charset="0"/>
              <a:buAutoNum type="arabicParenR" startAt="2"/>
            </a:pPr>
            <a:endParaRPr lang="en-US" altLang="en-US" sz="4000" b="1" dirty="0">
              <a:solidFill>
                <a:srgbClr val="FF0000"/>
              </a:solidFill>
            </a:endParaRPr>
          </a:p>
          <a:p>
            <a:endParaRPr lang="en-GB" dirty="0"/>
          </a:p>
        </p:txBody>
      </p:sp>
    </p:spTree>
    <p:extLst>
      <p:ext uri="{BB962C8B-B14F-4D97-AF65-F5344CB8AC3E}">
        <p14:creationId xmlns:p14="http://schemas.microsoft.com/office/powerpoint/2010/main" val="3554763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 LIFE for me?</a:t>
            </a:r>
            <a:endParaRPr lang="en-GB" dirty="0"/>
          </a:p>
        </p:txBody>
      </p:sp>
      <p:sp>
        <p:nvSpPr>
          <p:cNvPr id="3" name="Content Placeholder 2"/>
          <p:cNvSpPr>
            <a:spLocks noGrp="1"/>
          </p:cNvSpPr>
          <p:nvPr>
            <p:ph idx="1"/>
          </p:nvPr>
        </p:nvSpPr>
        <p:spPr>
          <a:xfrm>
            <a:off x="0" y="1052736"/>
            <a:ext cx="9144000" cy="5073427"/>
          </a:xfrm>
        </p:spPr>
        <p:txBody>
          <a:bodyPr/>
          <a:lstStyle/>
          <a:p>
            <a:pPr marL="376238"/>
            <a:r>
              <a:rPr lang="en-GB" altLang="en-US" b="1" dirty="0"/>
              <a:t>Be SURE</a:t>
            </a:r>
            <a:r>
              <a:rPr lang="en-GB" altLang="en-US" dirty="0"/>
              <a:t> that </a:t>
            </a:r>
            <a:r>
              <a:rPr lang="en-GB" altLang="en-US" b="1" dirty="0"/>
              <a:t>LIFE</a:t>
            </a:r>
            <a:r>
              <a:rPr lang="en-GB" altLang="en-US" dirty="0"/>
              <a:t> is the appropriate funding programme for your </a:t>
            </a:r>
            <a:r>
              <a:rPr lang="en-GB" altLang="en-US" b="1" dirty="0"/>
              <a:t>Environment and Climate Action </a:t>
            </a:r>
            <a:r>
              <a:rPr lang="en-GB" altLang="en-US" dirty="0"/>
              <a:t>project (NOT a structural fund, NOT an operational business financing tool, NOT a research tool)</a:t>
            </a:r>
          </a:p>
          <a:p>
            <a:pPr marL="376238"/>
            <a:r>
              <a:rPr lang="en-GB" altLang="en-US" b="1" dirty="0"/>
              <a:t>READ</a:t>
            </a:r>
            <a:r>
              <a:rPr lang="en-GB" altLang="en-US" dirty="0"/>
              <a:t> the application guidelines</a:t>
            </a:r>
          </a:p>
          <a:p>
            <a:pPr marL="376238"/>
            <a:r>
              <a:rPr lang="en-GB" altLang="en-US" dirty="0"/>
              <a:t>Be </a:t>
            </a:r>
            <a:r>
              <a:rPr lang="en-GB" altLang="en-US" b="1" dirty="0"/>
              <a:t>AWARE</a:t>
            </a:r>
            <a:r>
              <a:rPr lang="en-GB" altLang="en-US" dirty="0"/>
              <a:t> of all the </a:t>
            </a:r>
            <a:r>
              <a:rPr lang="en-GB" altLang="en-US" b="1" dirty="0"/>
              <a:t>exceptions </a:t>
            </a:r>
            <a:r>
              <a:rPr lang="en-GB" altLang="en-US" dirty="0"/>
              <a:t>that may apply to you</a:t>
            </a:r>
          </a:p>
          <a:p>
            <a:pPr marL="376238"/>
            <a:r>
              <a:rPr lang="en-GB" altLang="en-US" dirty="0"/>
              <a:t>Ensure financial coherence; Watch </a:t>
            </a:r>
            <a:r>
              <a:rPr lang="en-GB" altLang="en-US" b="1" dirty="0"/>
              <a:t>COST EFFECTIVENESS</a:t>
            </a:r>
          </a:p>
          <a:p>
            <a:pPr marL="376238"/>
            <a:r>
              <a:rPr lang="en-GB" altLang="en-US" b="1" dirty="0"/>
              <a:t>FOCUS</a:t>
            </a:r>
            <a:r>
              <a:rPr lang="en-GB" altLang="en-US" dirty="0"/>
              <a:t> - Do NOT include Actions not related to the </a:t>
            </a:r>
            <a:r>
              <a:rPr lang="en-GB" altLang="en-US" b="1" dirty="0"/>
              <a:t>objective</a:t>
            </a:r>
            <a:r>
              <a:rPr lang="en-GB" altLang="en-US" dirty="0"/>
              <a:t> of your proposal</a:t>
            </a:r>
          </a:p>
          <a:p>
            <a:pPr marL="376238">
              <a:spcAft>
                <a:spcPts val="600"/>
              </a:spcAft>
            </a:pPr>
            <a:r>
              <a:rPr lang="en-US" altLang="en-US" b="1" dirty="0"/>
              <a:t>CHECK </a:t>
            </a:r>
            <a:r>
              <a:rPr lang="en-US" altLang="en-US" dirty="0"/>
              <a:t>whether your project fully fits with a priority </a:t>
            </a:r>
            <a:r>
              <a:rPr lang="en-US" altLang="en-US" b="1" dirty="0"/>
              <a:t>project topic</a:t>
            </a:r>
            <a:r>
              <a:rPr lang="en-US" altLang="en-US" dirty="0"/>
              <a:t>, or you will receive fewer </a:t>
            </a:r>
            <a:r>
              <a:rPr lang="en-US" altLang="en-US" dirty="0" smtClean="0"/>
              <a:t>points</a:t>
            </a:r>
          </a:p>
          <a:p>
            <a:pPr marL="376238">
              <a:spcBef>
                <a:spcPts val="0"/>
              </a:spcBef>
              <a:spcAft>
                <a:spcPts val="0"/>
              </a:spcAft>
            </a:pPr>
            <a:r>
              <a:rPr lang="en-GB" altLang="en-US" dirty="0" smtClean="0"/>
              <a:t>The </a:t>
            </a:r>
            <a:r>
              <a:rPr lang="en-GB" altLang="en-US" b="1" dirty="0"/>
              <a:t>SELECTION procedure of LIFE </a:t>
            </a:r>
            <a:r>
              <a:rPr lang="en-GB" altLang="en-US" dirty="0"/>
              <a:t>is a very </a:t>
            </a:r>
            <a:r>
              <a:rPr lang="en-GB" altLang="en-US" b="1" dirty="0"/>
              <a:t>tough, through and detailed </a:t>
            </a:r>
            <a:r>
              <a:rPr lang="en-GB" altLang="en-US" dirty="0"/>
              <a:t>one.</a:t>
            </a:r>
          </a:p>
          <a:p>
            <a:endParaRPr lang="en-GB" dirty="0"/>
          </a:p>
        </p:txBody>
      </p:sp>
    </p:spTree>
    <p:extLst>
      <p:ext uri="{BB962C8B-B14F-4D97-AF65-F5344CB8AC3E}">
        <p14:creationId xmlns:p14="http://schemas.microsoft.com/office/powerpoint/2010/main" val="815276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Frequently Asked Questions: </a:t>
            </a:r>
            <a:r>
              <a:rPr lang="en-GB" dirty="0"/>
              <a:t>General Guidance to Applicants</a:t>
            </a:r>
          </a:p>
        </p:txBody>
      </p:sp>
      <p:sp>
        <p:nvSpPr>
          <p:cNvPr id="3" name="Content Placeholder 2"/>
          <p:cNvSpPr>
            <a:spLocks noGrp="1"/>
          </p:cNvSpPr>
          <p:nvPr>
            <p:ph idx="1"/>
          </p:nvPr>
        </p:nvSpPr>
        <p:spPr>
          <a:xfrm>
            <a:off x="142844" y="1052737"/>
            <a:ext cx="9001156" cy="4968552"/>
          </a:xfrm>
        </p:spPr>
        <p:txBody>
          <a:bodyPr/>
          <a:lstStyle/>
          <a:p>
            <a:r>
              <a:rPr lang="en-GB" sz="1600" b="1" u="sng" dirty="0"/>
              <a:t>In which language may the proposal be submitted</a:t>
            </a:r>
            <a:r>
              <a:rPr lang="en-GB" sz="1600" b="1" u="sng" dirty="0" smtClean="0"/>
              <a:t>?</a:t>
            </a:r>
          </a:p>
          <a:p>
            <a:pPr marL="0" indent="0">
              <a:spcBef>
                <a:spcPts val="600"/>
              </a:spcBef>
              <a:buNone/>
            </a:pPr>
            <a:r>
              <a:rPr lang="en-GB" sz="1400" dirty="0"/>
              <a:t>The Contracting Authority </a:t>
            </a:r>
            <a:r>
              <a:rPr lang="en-GB" sz="1400" dirty="0" smtClean="0"/>
              <a:t>recommends </a:t>
            </a:r>
            <a:r>
              <a:rPr lang="en-GB" sz="1400" dirty="0"/>
              <a:t>that applicants fill in the technical part </a:t>
            </a:r>
            <a:r>
              <a:rPr lang="en-GB" sz="1400" dirty="0" smtClean="0"/>
              <a:t>in English</a:t>
            </a:r>
            <a:r>
              <a:rPr lang="en-GB" sz="1400" dirty="0"/>
              <a:t>, although proposals may be submitted in any of the official EU languages, except </a:t>
            </a:r>
            <a:r>
              <a:rPr lang="en-GB" sz="1400" dirty="0" smtClean="0"/>
              <a:t>Irish/Maltese</a:t>
            </a:r>
            <a:r>
              <a:rPr lang="en-GB" sz="1400" dirty="0"/>
              <a:t>. </a:t>
            </a:r>
            <a:r>
              <a:rPr lang="en-GB" sz="1400" dirty="0" smtClean="0"/>
              <a:t>The </a:t>
            </a:r>
            <a:r>
              <a:rPr lang="en-GB" sz="1400" dirty="0"/>
              <a:t>grant agreement, project management, formal reporting and all communication with the Contracting Authority </a:t>
            </a:r>
            <a:r>
              <a:rPr lang="en-GB" sz="1400" dirty="0" smtClean="0"/>
              <a:t>have </a:t>
            </a:r>
            <a:r>
              <a:rPr lang="en-GB" sz="1400" dirty="0"/>
              <a:t>to be in English.</a:t>
            </a:r>
          </a:p>
          <a:p>
            <a:pPr marL="0" indent="0">
              <a:spcBef>
                <a:spcPts val="600"/>
              </a:spcBef>
              <a:buNone/>
            </a:pPr>
            <a:r>
              <a:rPr lang="en-GB" sz="1400" dirty="0"/>
              <a:t>The title of the proposal and form B1 ("Summary description of the project") must always be submitted in English.  Form B1 may </a:t>
            </a:r>
            <a:r>
              <a:rPr lang="en-GB" sz="1400" dirty="0" smtClean="0"/>
              <a:t>also </a:t>
            </a:r>
            <a:r>
              <a:rPr lang="en-GB" sz="1400" dirty="0"/>
              <a:t>be submitted in the language of the proposal</a:t>
            </a:r>
            <a:r>
              <a:rPr lang="en-GB" sz="1400" dirty="0" smtClean="0"/>
              <a:t>.</a:t>
            </a:r>
          </a:p>
          <a:p>
            <a:pPr>
              <a:spcBef>
                <a:spcPts val="600"/>
              </a:spcBef>
            </a:pPr>
            <a:r>
              <a:rPr lang="en-GB" sz="1600" b="1" u="sng" dirty="0"/>
              <a:t>Who may submit a proposal</a:t>
            </a:r>
            <a:r>
              <a:rPr lang="en-GB" sz="1600" b="1" u="sng" dirty="0" smtClean="0"/>
              <a:t>?</a:t>
            </a:r>
          </a:p>
          <a:p>
            <a:pPr marL="0" indent="0">
              <a:spcBef>
                <a:spcPts val="600"/>
              </a:spcBef>
              <a:buNone/>
            </a:pPr>
            <a:r>
              <a:rPr lang="en-GB" sz="1400" dirty="0"/>
              <a:t>A proposal may be submitted by any legal person registered in the European Union.  </a:t>
            </a:r>
          </a:p>
          <a:p>
            <a:pPr marL="0" indent="0">
              <a:spcBef>
                <a:spcPts val="600"/>
              </a:spcBef>
              <a:buNone/>
            </a:pPr>
            <a:r>
              <a:rPr lang="en-GB" sz="1400" dirty="0"/>
              <a:t>Applicants may fall into three types of beneficiaries: (1) </a:t>
            </a:r>
            <a:r>
              <a:rPr lang="en-GB" sz="1400" i="1" dirty="0"/>
              <a:t>public </a:t>
            </a:r>
            <a:r>
              <a:rPr lang="en-GB" sz="1400" i="1" dirty="0" smtClean="0"/>
              <a:t>bodies (public authorities)</a:t>
            </a:r>
            <a:r>
              <a:rPr lang="en-GB" sz="1400" dirty="0" smtClean="0"/>
              <a:t>, </a:t>
            </a:r>
            <a:r>
              <a:rPr lang="en-GB" sz="1400" dirty="0"/>
              <a:t>(2) </a:t>
            </a:r>
            <a:r>
              <a:rPr lang="en-GB" sz="1400" i="1" dirty="0"/>
              <a:t>private commercial organisations</a:t>
            </a:r>
            <a:r>
              <a:rPr lang="en-GB" sz="1400" dirty="0"/>
              <a:t> and (3) </a:t>
            </a:r>
            <a:r>
              <a:rPr lang="en-GB" sz="1400" i="1" dirty="0"/>
              <a:t>private non-commercial organisations </a:t>
            </a:r>
            <a:r>
              <a:rPr lang="en-GB" sz="1400" dirty="0"/>
              <a:t>(including NGOs</a:t>
            </a:r>
            <a:r>
              <a:rPr lang="en-GB" sz="1400" dirty="0" smtClean="0"/>
              <a:t>).</a:t>
            </a:r>
          </a:p>
          <a:p>
            <a:pPr>
              <a:spcBef>
                <a:spcPts val="600"/>
              </a:spcBef>
            </a:pPr>
            <a:r>
              <a:rPr lang="en-GB" sz="1600" b="1" u="sng" dirty="0"/>
              <a:t>Who may participate in a project?</a:t>
            </a:r>
            <a:endParaRPr lang="en-GB" sz="1600" u="sng" dirty="0"/>
          </a:p>
          <a:p>
            <a:pPr marL="0" indent="0">
              <a:spcBef>
                <a:spcPts val="600"/>
              </a:spcBef>
              <a:buNone/>
            </a:pPr>
            <a:r>
              <a:rPr lang="en-GB" sz="1400" dirty="0"/>
              <a:t>Once a proposal has been accepted for co-funding, the applicant will become the </a:t>
            </a:r>
            <a:r>
              <a:rPr lang="en-GB" sz="1400" b="1" dirty="0"/>
              <a:t>coordinating beneficiary</a:t>
            </a:r>
            <a:r>
              <a:rPr lang="en-GB" sz="1400" dirty="0"/>
              <a:t> who is legally and financially responsible for the implementation of the project. </a:t>
            </a:r>
            <a:endParaRPr lang="en-GB" sz="1400" dirty="0" smtClean="0"/>
          </a:p>
          <a:p>
            <a:pPr marL="0" indent="0">
              <a:spcBef>
                <a:spcPts val="600"/>
              </a:spcBef>
              <a:buNone/>
            </a:pPr>
            <a:r>
              <a:rPr lang="en-GB" sz="1400" dirty="0"/>
              <a:t>An </a:t>
            </a:r>
            <a:r>
              <a:rPr lang="en-GB" sz="1400" b="1" dirty="0"/>
              <a:t>associated beneficiary</a:t>
            </a:r>
            <a:r>
              <a:rPr lang="en-GB" sz="1400" dirty="0"/>
              <a:t> may be legally registered outside the European Union, provided that the coordinating beneficiary is based in the EU.  Any activities to be carried out outside the EU must be necessary to achieve EU climate objectives and to ensure the effectiveness of interventions carried out in the Member State territories to which the Treaties apply. There is no obligation to involve associated beneficiaries in a LIFE proposal. </a:t>
            </a:r>
            <a:endParaRPr lang="en-GB" sz="1400" b="1" dirty="0"/>
          </a:p>
          <a:p>
            <a:pPr marL="0" indent="0">
              <a:spcBef>
                <a:spcPts val="600"/>
              </a:spcBef>
              <a:buNone/>
            </a:pPr>
            <a:r>
              <a:rPr lang="en-GB" sz="1400" dirty="0"/>
              <a:t>A </a:t>
            </a:r>
            <a:r>
              <a:rPr lang="en-GB" sz="1400" b="1" dirty="0"/>
              <a:t>project co-financer </a:t>
            </a:r>
            <a:r>
              <a:rPr lang="en-GB" sz="1400" dirty="0"/>
              <a:t>only contributes to the project with financial resources, has no technical responsibilities, and cannot benefit from the EU financial contribution. </a:t>
            </a:r>
          </a:p>
        </p:txBody>
      </p:sp>
    </p:spTree>
    <p:extLst>
      <p:ext uri="{BB962C8B-B14F-4D97-AF65-F5344CB8AC3E}">
        <p14:creationId xmlns:p14="http://schemas.microsoft.com/office/powerpoint/2010/main" val="455460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Frequently Asked Questions: </a:t>
            </a:r>
            <a:r>
              <a:rPr lang="en-GB" dirty="0"/>
              <a:t>General Guidance to Applicants</a:t>
            </a:r>
          </a:p>
        </p:txBody>
      </p:sp>
      <p:sp>
        <p:nvSpPr>
          <p:cNvPr id="3" name="Content Placeholder 2"/>
          <p:cNvSpPr>
            <a:spLocks noGrp="1"/>
          </p:cNvSpPr>
          <p:nvPr>
            <p:ph idx="1"/>
          </p:nvPr>
        </p:nvSpPr>
        <p:spPr>
          <a:xfrm>
            <a:off x="142844" y="1052737"/>
            <a:ext cx="9001156" cy="4968552"/>
          </a:xfrm>
        </p:spPr>
        <p:txBody>
          <a:bodyPr/>
          <a:lstStyle/>
          <a:p>
            <a:pPr>
              <a:spcBef>
                <a:spcPts val="600"/>
              </a:spcBef>
            </a:pPr>
            <a:r>
              <a:rPr lang="en-GB" sz="1600" b="1" u="sng" dirty="0" smtClean="0"/>
              <a:t>What </a:t>
            </a:r>
            <a:r>
              <a:rPr lang="en-GB" sz="1600" b="1" u="sng" dirty="0"/>
              <a:t>is </a:t>
            </a:r>
            <a:r>
              <a:rPr lang="en-GB" sz="1600" b="1" u="sng" dirty="0" smtClean="0"/>
              <a:t>the </a:t>
            </a:r>
            <a:r>
              <a:rPr lang="en-GB" sz="1600" b="1" u="sng" dirty="0"/>
              <a:t>optimal budget for a LIFE project</a:t>
            </a:r>
            <a:r>
              <a:rPr lang="en-GB" sz="1600" b="1" u="sng" dirty="0" smtClean="0"/>
              <a:t>?</a:t>
            </a:r>
          </a:p>
          <a:p>
            <a:pPr marL="0" indent="0">
              <a:spcBef>
                <a:spcPts val="600"/>
              </a:spcBef>
              <a:buNone/>
            </a:pPr>
            <a:r>
              <a:rPr lang="en-GB" sz="1400" dirty="0"/>
              <a:t>There is no fixed minimum size for project budgets.  While large ambitious projects (i.e. over EUR 5 million total costs) have been financed several times in the past, very small projects (i.e. below EUR 500,000 total costs) have seldom succeeded due to the limited output and consequently the low added value.</a:t>
            </a:r>
          </a:p>
          <a:p>
            <a:pPr>
              <a:spcBef>
                <a:spcPts val="600"/>
              </a:spcBef>
            </a:pPr>
            <a:r>
              <a:rPr lang="en-GB" sz="1600" b="1" u="sng" dirty="0"/>
              <a:t>What is the maximum rate of EU co-financing under LIFE</a:t>
            </a:r>
            <a:r>
              <a:rPr lang="en-GB" sz="1600" b="1" u="sng" dirty="0" smtClean="0"/>
              <a:t>?</a:t>
            </a:r>
          </a:p>
          <a:p>
            <a:pPr marL="0" indent="0">
              <a:spcBef>
                <a:spcPts val="600"/>
              </a:spcBef>
              <a:buNone/>
            </a:pPr>
            <a:r>
              <a:rPr lang="en-GB" sz="1400" dirty="0"/>
              <a:t>For the duration of the first LIFE multiannual work programme for 2014-2017, the maximum EU co-financing rate for LIFE action grant projects is 60% of the total eligible project costs.  </a:t>
            </a:r>
            <a:endParaRPr lang="en-GB" sz="1400" dirty="0" smtClean="0"/>
          </a:p>
          <a:p>
            <a:pPr>
              <a:spcBef>
                <a:spcPts val="600"/>
              </a:spcBef>
            </a:pPr>
            <a:r>
              <a:rPr lang="en-GB" sz="1600" b="1" u="sng" dirty="0"/>
              <a:t>How much should project beneficiaries contribute to the project budget?</a:t>
            </a:r>
          </a:p>
          <a:p>
            <a:pPr marL="0" indent="0">
              <a:spcBef>
                <a:spcPts val="600"/>
              </a:spcBef>
              <a:buNone/>
            </a:pPr>
            <a:r>
              <a:rPr lang="en-GB" sz="1400" dirty="0"/>
              <a:t>The coordinating beneficiary and any associated beneficiaries are expected to provide a </a:t>
            </a:r>
            <a:r>
              <a:rPr lang="en-GB" sz="1400" dirty="0" smtClean="0"/>
              <a:t>reasonable </a:t>
            </a:r>
            <a:r>
              <a:rPr lang="en-GB" sz="1400" dirty="0"/>
              <a:t>financial contribution to the project budget. </a:t>
            </a:r>
            <a:endParaRPr lang="en-GB" sz="1400" dirty="0" smtClean="0"/>
          </a:p>
          <a:p>
            <a:pPr>
              <a:spcBef>
                <a:spcPts val="600"/>
              </a:spcBef>
            </a:pPr>
            <a:r>
              <a:rPr lang="en-GB" sz="1600" b="1" u="sng" dirty="0"/>
              <a:t>What is the optimal starting date and duration for a project?</a:t>
            </a:r>
          </a:p>
          <a:p>
            <a:pPr marL="0" indent="0">
              <a:spcBef>
                <a:spcPts val="600"/>
              </a:spcBef>
              <a:buNone/>
            </a:pPr>
            <a:r>
              <a:rPr lang="en-GB" sz="1400" dirty="0"/>
              <a:t>The earliest possible starting date for these projects is 16 July 2015.  Any costs incurred before the project's starting date will not be considered eligible and cannot be included in the project budget.</a:t>
            </a:r>
          </a:p>
          <a:p>
            <a:pPr marL="0" indent="0">
              <a:spcBef>
                <a:spcPts val="600"/>
              </a:spcBef>
              <a:buNone/>
            </a:pPr>
            <a:r>
              <a:rPr lang="en-GB" sz="1400" dirty="0"/>
              <a:t>the project duration must correspond to what is necessary to complete all of the project's actions and to reach all its objectives.  Most projects last for 2–5 years. </a:t>
            </a:r>
            <a:endParaRPr lang="en-GB" sz="1400" dirty="0" smtClean="0"/>
          </a:p>
          <a:p>
            <a:pPr>
              <a:spcBef>
                <a:spcPts val="600"/>
              </a:spcBef>
            </a:pPr>
            <a:r>
              <a:rPr lang="en-GB" sz="1600" b="1" u="sng" dirty="0"/>
              <a:t>Outsourcing of project activities</a:t>
            </a:r>
          </a:p>
          <a:p>
            <a:pPr marL="0" indent="0">
              <a:spcBef>
                <a:spcPts val="600"/>
              </a:spcBef>
              <a:buNone/>
            </a:pPr>
            <a:r>
              <a:rPr lang="en-GB" sz="1400" dirty="0"/>
              <a:t>The beneficiaries should have the technical and financial capacity and competency to carry out the proposed project activities.  It is therefore expected that the share of the project budget allocated to external assistance should remain below 35%. </a:t>
            </a:r>
            <a:endParaRPr lang="en-GB" sz="1400" b="1" dirty="0" smtClean="0"/>
          </a:p>
        </p:txBody>
      </p:sp>
    </p:spTree>
    <p:extLst>
      <p:ext uri="{BB962C8B-B14F-4D97-AF65-F5344CB8AC3E}">
        <p14:creationId xmlns:p14="http://schemas.microsoft.com/office/powerpoint/2010/main" val="2634304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Frequently Asked Questions: </a:t>
            </a:r>
            <a:r>
              <a:rPr lang="en-GB" dirty="0"/>
              <a:t>General Guidance to Applicants</a:t>
            </a:r>
          </a:p>
        </p:txBody>
      </p:sp>
      <p:sp>
        <p:nvSpPr>
          <p:cNvPr id="3" name="Content Placeholder 2"/>
          <p:cNvSpPr>
            <a:spLocks noGrp="1"/>
          </p:cNvSpPr>
          <p:nvPr>
            <p:ph idx="1"/>
          </p:nvPr>
        </p:nvSpPr>
        <p:spPr>
          <a:xfrm>
            <a:off x="142844" y="1052737"/>
            <a:ext cx="9001156" cy="4968552"/>
          </a:xfrm>
        </p:spPr>
        <p:txBody>
          <a:bodyPr/>
          <a:lstStyle/>
          <a:p>
            <a:pPr>
              <a:spcBef>
                <a:spcPts val="600"/>
              </a:spcBef>
            </a:pPr>
            <a:r>
              <a:rPr lang="en-GB" sz="1600" b="1" u="sng" dirty="0"/>
              <a:t>How </a:t>
            </a:r>
            <a:r>
              <a:rPr lang="en-GB" sz="1600" b="1" u="sng" dirty="0" smtClean="0"/>
              <a:t>long </a:t>
            </a:r>
            <a:r>
              <a:rPr lang="en-GB" sz="1600" b="1" u="sng" dirty="0"/>
              <a:t>should a LIFE proposal be</a:t>
            </a:r>
            <a:r>
              <a:rPr lang="en-GB" sz="1600" b="1" u="sng" dirty="0" smtClean="0"/>
              <a:t>?</a:t>
            </a:r>
          </a:p>
          <a:p>
            <a:pPr marL="0" indent="0">
              <a:spcBef>
                <a:spcPts val="600"/>
              </a:spcBef>
              <a:buNone/>
            </a:pPr>
            <a:r>
              <a:rPr lang="en-GB" sz="1400" dirty="0"/>
              <a:t>A proposal should be as concise and clear as possible.  Applicants should avoid voluminous proposals and should not provide excessively detailed </a:t>
            </a:r>
            <a:r>
              <a:rPr lang="en-GB" sz="1400" dirty="0" smtClean="0"/>
              <a:t>descriptions. </a:t>
            </a:r>
            <a:r>
              <a:rPr lang="en-GB" sz="1400" dirty="0"/>
              <a:t>Clear and detailed descriptions should, however, be provided for all project actions. </a:t>
            </a:r>
            <a:endParaRPr lang="en-GB" sz="1400" dirty="0" smtClean="0"/>
          </a:p>
          <a:p>
            <a:pPr>
              <a:spcBef>
                <a:spcPts val="600"/>
              </a:spcBef>
            </a:pPr>
            <a:r>
              <a:rPr lang="en-GB" sz="1600" b="1" u="sng" dirty="0"/>
              <a:t>Long term sustainability of the project and its actions</a:t>
            </a:r>
          </a:p>
          <a:p>
            <a:pPr marL="0" indent="0">
              <a:spcBef>
                <a:spcPts val="600"/>
              </a:spcBef>
              <a:buNone/>
            </a:pPr>
            <a:r>
              <a:rPr lang="en-GB" sz="1400" dirty="0"/>
              <a:t>It is obligatory that throughout the duration of the project, the beneficiaries consider how these investments will be secured, maintained, developed and made use of or replicated after the end of the </a:t>
            </a:r>
            <a:r>
              <a:rPr lang="en-GB" sz="1400" dirty="0" smtClean="0"/>
              <a:t>project</a:t>
            </a:r>
            <a:r>
              <a:rPr lang="en-GB" sz="1400" dirty="0"/>
              <a:t>.  This should be built into the </a:t>
            </a:r>
            <a:r>
              <a:rPr lang="en-GB" sz="1400" dirty="0" smtClean="0"/>
              <a:t>proposal.</a:t>
            </a:r>
          </a:p>
          <a:p>
            <a:pPr>
              <a:spcBef>
                <a:spcPts val="600"/>
              </a:spcBef>
            </a:pPr>
            <a:r>
              <a:rPr lang="en-GB" sz="1600" b="1" u="sng" dirty="0"/>
              <a:t>Replication and dissemination</a:t>
            </a:r>
          </a:p>
          <a:p>
            <a:pPr marL="0" indent="0">
              <a:spcBef>
                <a:spcPts val="600"/>
              </a:spcBef>
              <a:buNone/>
            </a:pPr>
            <a:r>
              <a:rPr lang="en-GB" sz="1400" dirty="0"/>
              <a:t>LIFE projects are expected to be widely replicated and results disseminated in order to ensure a </a:t>
            </a:r>
            <a:r>
              <a:rPr lang="en-GB" sz="1400" dirty="0" smtClean="0"/>
              <a:t>strong </a:t>
            </a:r>
            <a:r>
              <a:rPr lang="en-GB" sz="1400" dirty="0"/>
              <a:t>European added value beyond the investment into the LIFE project itself. </a:t>
            </a:r>
            <a:endParaRPr lang="en-GB" sz="1400" dirty="0" smtClean="0"/>
          </a:p>
          <a:p>
            <a:pPr>
              <a:spcBef>
                <a:spcPts val="600"/>
              </a:spcBef>
            </a:pPr>
            <a:r>
              <a:rPr lang="en-GB" sz="1600" b="1" u="sng" dirty="0"/>
              <a:t>Research activities</a:t>
            </a:r>
          </a:p>
          <a:p>
            <a:pPr marL="0" indent="0">
              <a:spcBef>
                <a:spcPts val="600"/>
              </a:spcBef>
              <a:buNone/>
            </a:pPr>
            <a:r>
              <a:rPr lang="en-GB" sz="1400" dirty="0"/>
              <a:t>Whereas EU funding for research activities is provided under Horizon 2020 – the Framework Programme for Research and Innovation (2014–2020), limited research aimed to improve and enhance the knowledge data underpinning the project may be carried out within a LIFE project. </a:t>
            </a:r>
            <a:endParaRPr lang="en-GB" sz="1400" dirty="0" smtClean="0"/>
          </a:p>
          <a:p>
            <a:pPr>
              <a:spcBef>
                <a:spcPts val="600"/>
              </a:spcBef>
            </a:pPr>
            <a:r>
              <a:rPr lang="en-GB" sz="1600" b="1" u="sng" dirty="0" smtClean="0"/>
              <a:t>Complementarity </a:t>
            </a:r>
            <a:r>
              <a:rPr lang="en-GB" sz="1600" b="1" u="sng" dirty="0"/>
              <a:t>with other EU funding programmes</a:t>
            </a:r>
            <a:r>
              <a:rPr lang="en-GB" sz="1600" dirty="0"/>
              <a:t>	</a:t>
            </a:r>
          </a:p>
          <a:p>
            <a:pPr marL="0" indent="0">
              <a:spcBef>
                <a:spcPts val="600"/>
              </a:spcBef>
              <a:buNone/>
            </a:pPr>
            <a:r>
              <a:rPr lang="en-GB" sz="1400" dirty="0" smtClean="0"/>
              <a:t>According </a:t>
            </a:r>
            <a:r>
              <a:rPr lang="en-GB" sz="1400" dirty="0"/>
              <a:t>to Article 8 of the LIFE Regulation, activities supported from the LIFE Programme must ensure consistency and synergies, and avoid overlap with other funding programmes of the Union. It is </a:t>
            </a:r>
            <a:r>
              <a:rPr lang="en-GB" sz="1400" dirty="0" smtClean="0"/>
              <a:t>essential that beneficiaries </a:t>
            </a:r>
            <a:r>
              <a:rPr lang="en-GB" sz="1400" dirty="0"/>
              <a:t>check </a:t>
            </a:r>
            <a:r>
              <a:rPr lang="en-GB" sz="1400" dirty="0" smtClean="0"/>
              <a:t>whether </a:t>
            </a:r>
            <a:r>
              <a:rPr lang="en-GB" sz="1400" dirty="0"/>
              <a:t>the actions proposed under their project </a:t>
            </a:r>
            <a:r>
              <a:rPr lang="en-GB" sz="1400" b="1" dirty="0"/>
              <a:t>in practice</a:t>
            </a:r>
            <a:r>
              <a:rPr lang="en-GB" sz="1400" dirty="0"/>
              <a:t> </a:t>
            </a:r>
            <a:r>
              <a:rPr lang="en-GB" sz="1400" b="1" dirty="0"/>
              <a:t>could be, or are, funded</a:t>
            </a:r>
            <a:r>
              <a:rPr lang="en-GB" sz="1400" dirty="0"/>
              <a:t> through other EU funds.  </a:t>
            </a:r>
          </a:p>
          <a:p>
            <a:pPr marL="0" indent="0">
              <a:buNone/>
            </a:pPr>
            <a:endParaRPr lang="en-GB" sz="1600" dirty="0"/>
          </a:p>
        </p:txBody>
      </p:sp>
    </p:spTree>
    <p:extLst>
      <p:ext uri="{BB962C8B-B14F-4D97-AF65-F5344CB8AC3E}">
        <p14:creationId xmlns:p14="http://schemas.microsoft.com/office/powerpoint/2010/main" val="2382945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lgn="ctr">
              <a:buNone/>
            </a:pPr>
            <a:r>
              <a:rPr lang="en-GB" sz="8000" dirty="0" smtClean="0">
                <a:solidFill>
                  <a:schemeClr val="accent1"/>
                </a:solidFill>
              </a:rPr>
              <a:t>Opportunity for Q&amp;A</a:t>
            </a:r>
            <a:endParaRPr lang="en-GB" sz="8000" dirty="0">
              <a:solidFill>
                <a:schemeClr val="accent1"/>
              </a:solidFill>
            </a:endParaRPr>
          </a:p>
        </p:txBody>
      </p:sp>
    </p:spTree>
    <p:extLst>
      <p:ext uri="{BB962C8B-B14F-4D97-AF65-F5344CB8AC3E}">
        <p14:creationId xmlns:p14="http://schemas.microsoft.com/office/powerpoint/2010/main" val="1364090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 LIFE for me? What awaits the beneficiaries I</a:t>
            </a:r>
            <a:endParaRPr lang="en-GB" dirty="0"/>
          </a:p>
        </p:txBody>
      </p:sp>
      <p:sp>
        <p:nvSpPr>
          <p:cNvPr id="3" name="Content Placeholder 2"/>
          <p:cNvSpPr>
            <a:spLocks noGrp="1"/>
          </p:cNvSpPr>
          <p:nvPr>
            <p:ph idx="1"/>
          </p:nvPr>
        </p:nvSpPr>
        <p:spPr>
          <a:xfrm>
            <a:off x="0" y="1052736"/>
            <a:ext cx="9144000" cy="5073427"/>
          </a:xfrm>
        </p:spPr>
        <p:txBody>
          <a:bodyPr/>
          <a:lstStyle/>
          <a:p>
            <a:pPr marL="376238">
              <a:spcAft>
                <a:spcPts val="600"/>
              </a:spcAft>
            </a:pPr>
            <a:r>
              <a:rPr lang="de-DE" altLang="en-US" b="1" dirty="0"/>
              <a:t>Project management: </a:t>
            </a:r>
            <a:r>
              <a:rPr lang="de-DE" altLang="en-US" dirty="0"/>
              <a:t>minimum 1 full-time equivalent</a:t>
            </a:r>
          </a:p>
          <a:p>
            <a:pPr marL="376238">
              <a:spcAft>
                <a:spcPts val="600"/>
              </a:spcAft>
            </a:pPr>
            <a:r>
              <a:rPr lang="de-DE" altLang="en-US" b="1" dirty="0"/>
              <a:t>Associated beneficiaries/Co-financers: </a:t>
            </a:r>
            <a:r>
              <a:rPr lang="de-DE" altLang="en-US" dirty="0"/>
              <a:t>As many as necessary to make it a success and as s/he can handle</a:t>
            </a:r>
          </a:p>
          <a:p>
            <a:pPr marL="376238">
              <a:spcAft>
                <a:spcPts val="600"/>
              </a:spcAft>
            </a:pPr>
            <a:r>
              <a:rPr lang="de-DE" altLang="en-US" b="1" dirty="0"/>
              <a:t>Reporting: </a:t>
            </a:r>
            <a:r>
              <a:rPr lang="de-DE" altLang="en-US" dirty="0"/>
              <a:t>In English (annexes in language of the application (relevant translation costs  incurred after project start are eligible) </a:t>
            </a:r>
            <a:br>
              <a:rPr lang="de-DE" altLang="en-US" dirty="0"/>
            </a:br>
            <a:r>
              <a:rPr lang="de-DE" altLang="en-US" dirty="0"/>
              <a:t>Every 18 months technical and financial progress reports, </a:t>
            </a:r>
            <a:br>
              <a:rPr lang="de-DE" altLang="en-US" dirty="0"/>
            </a:br>
            <a:r>
              <a:rPr lang="de-DE" altLang="en-US" dirty="0"/>
              <a:t>1 progress report with 2nd pre-financing payment request (after consumption 1st pre-financing), </a:t>
            </a:r>
            <a:br>
              <a:rPr lang="de-DE" altLang="en-US" dirty="0"/>
            </a:br>
            <a:r>
              <a:rPr lang="de-DE" altLang="en-US" dirty="0"/>
              <a:t>1 final report with payment request.</a:t>
            </a:r>
          </a:p>
          <a:p>
            <a:endParaRPr lang="en-GB" dirty="0"/>
          </a:p>
        </p:txBody>
      </p:sp>
    </p:spTree>
    <p:extLst>
      <p:ext uri="{BB962C8B-B14F-4D97-AF65-F5344CB8AC3E}">
        <p14:creationId xmlns:p14="http://schemas.microsoft.com/office/powerpoint/2010/main" val="1763454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 LIFE for me? What awaits the beneficiaries II</a:t>
            </a:r>
            <a:endParaRPr lang="en-GB" dirty="0"/>
          </a:p>
        </p:txBody>
      </p:sp>
      <p:sp>
        <p:nvSpPr>
          <p:cNvPr id="3" name="Content Placeholder 2"/>
          <p:cNvSpPr>
            <a:spLocks noGrp="1"/>
          </p:cNvSpPr>
          <p:nvPr>
            <p:ph idx="1"/>
          </p:nvPr>
        </p:nvSpPr>
        <p:spPr>
          <a:xfrm>
            <a:off x="0" y="1052736"/>
            <a:ext cx="9144000" cy="5073427"/>
          </a:xfrm>
        </p:spPr>
        <p:txBody>
          <a:bodyPr/>
          <a:lstStyle/>
          <a:p>
            <a:pPr marL="0" indent="0" eaLnBrk="1" hangingPunct="1">
              <a:spcAft>
                <a:spcPts val="600"/>
              </a:spcAft>
              <a:buFontTx/>
              <a:buNone/>
            </a:pPr>
            <a:r>
              <a:rPr lang="de-DE" altLang="en-US" b="1" u="sng" dirty="0"/>
              <a:t>Monitoring obligations</a:t>
            </a:r>
          </a:p>
          <a:p>
            <a:pPr>
              <a:spcBef>
                <a:spcPts val="2400"/>
              </a:spcBef>
              <a:spcAft>
                <a:spcPts val="2400"/>
              </a:spcAft>
            </a:pPr>
            <a:r>
              <a:rPr lang="de-DE" altLang="en-US" b="1" dirty="0"/>
              <a:t>Monitoring of Project Outcomes: </a:t>
            </a:r>
            <a:r>
              <a:rPr lang="de-DE" altLang="en-US" dirty="0"/>
              <a:t>Follow-up on the targeted environmental/climate outcomes related to at least one of the relevant outcome indicators and to the replicability/transferability of the related actions (MAWP)</a:t>
            </a:r>
          </a:p>
          <a:p>
            <a:pPr>
              <a:spcBef>
                <a:spcPts val="2400"/>
              </a:spcBef>
              <a:spcAft>
                <a:spcPts val="2400"/>
              </a:spcAft>
            </a:pPr>
            <a:r>
              <a:rPr lang="de-DE" altLang="en-US" b="1" dirty="0"/>
              <a:t>Monitoring of Project </a:t>
            </a:r>
            <a:r>
              <a:rPr lang="de-DE" altLang="en-US" b="1" dirty="0" smtClean="0"/>
              <a:t>Progress: </a:t>
            </a:r>
            <a:r>
              <a:rPr lang="de-DE" altLang="en-US" dirty="0"/>
              <a:t>Ensure timeliness and full compliance of the project with the </a:t>
            </a:r>
            <a:r>
              <a:rPr lang="de-DE" altLang="en-US" dirty="0" smtClean="0"/>
              <a:t>proposal</a:t>
            </a:r>
          </a:p>
          <a:p>
            <a:endParaRPr lang="de-DE" altLang="en-US" dirty="0" smtClean="0"/>
          </a:p>
          <a:p>
            <a:endParaRPr lang="en-GB" altLang="en-US" dirty="0"/>
          </a:p>
          <a:p>
            <a:endParaRPr lang="en-GB" dirty="0"/>
          </a:p>
        </p:txBody>
      </p:sp>
    </p:spTree>
    <p:extLst>
      <p:ext uri="{BB962C8B-B14F-4D97-AF65-F5344CB8AC3E}">
        <p14:creationId xmlns:p14="http://schemas.microsoft.com/office/powerpoint/2010/main" val="1163302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 LIFE for me? What awaits the beneficiaries III</a:t>
            </a:r>
            <a:endParaRPr lang="en-GB" dirty="0"/>
          </a:p>
        </p:txBody>
      </p:sp>
      <p:sp>
        <p:nvSpPr>
          <p:cNvPr id="3" name="Content Placeholder 2"/>
          <p:cNvSpPr>
            <a:spLocks noGrp="1"/>
          </p:cNvSpPr>
          <p:nvPr>
            <p:ph idx="1"/>
          </p:nvPr>
        </p:nvSpPr>
        <p:spPr>
          <a:xfrm>
            <a:off x="0" y="1052736"/>
            <a:ext cx="9144000" cy="5073427"/>
          </a:xfrm>
        </p:spPr>
        <p:txBody>
          <a:bodyPr/>
          <a:lstStyle/>
          <a:p>
            <a:pPr>
              <a:spcBef>
                <a:spcPts val="2400"/>
              </a:spcBef>
              <a:spcAft>
                <a:spcPts val="2400"/>
              </a:spcAft>
            </a:pPr>
            <a:r>
              <a:rPr lang="de-DE" altLang="en-US" b="1" dirty="0"/>
              <a:t>Support: </a:t>
            </a:r>
            <a:r>
              <a:rPr lang="de-DE" altLang="en-US" dirty="0"/>
              <a:t>An external Monitoring Team (MoT) for technical and financial FAQ related to reporting and project management; EASME/Commission for IPs under the sub-programme for environment for bigger issues (modification requests, payments), but always through MoT</a:t>
            </a:r>
          </a:p>
          <a:p>
            <a:pPr>
              <a:spcBef>
                <a:spcPts val="2400"/>
              </a:spcBef>
              <a:spcAft>
                <a:spcPts val="2400"/>
              </a:spcAft>
            </a:pPr>
            <a:r>
              <a:rPr lang="de-DE" altLang="en-US" b="1" dirty="0"/>
              <a:t>Visits: </a:t>
            </a:r>
            <a:r>
              <a:rPr lang="de-DE" altLang="en-US" dirty="0"/>
              <a:t>MoT: </a:t>
            </a:r>
            <a:r>
              <a:rPr lang="de-DE" altLang="en-US" dirty="0" smtClean="0"/>
              <a:t>likely to involve a visit after </a:t>
            </a:r>
            <a:r>
              <a:rPr lang="de-DE" altLang="en-US" dirty="0"/>
              <a:t>project start, then </a:t>
            </a:r>
            <a:r>
              <a:rPr lang="de-DE" altLang="en-US" dirty="0" smtClean="0"/>
              <a:t>approximately once </a:t>
            </a:r>
            <a:r>
              <a:rPr lang="de-DE" altLang="en-US" dirty="0"/>
              <a:t>a year; </a:t>
            </a:r>
            <a:r>
              <a:rPr lang="de-DE" altLang="en-US" dirty="0" smtClean="0"/>
              <a:t>EASME/Commission are likely to visit during the lifetime </a:t>
            </a:r>
            <a:r>
              <a:rPr lang="de-DE" altLang="en-US" dirty="0"/>
              <a:t>of the </a:t>
            </a:r>
            <a:r>
              <a:rPr lang="de-DE" altLang="en-US" dirty="0" smtClean="0"/>
              <a:t>project.</a:t>
            </a:r>
          </a:p>
          <a:p>
            <a:pPr>
              <a:spcBef>
                <a:spcPts val="2400"/>
              </a:spcBef>
              <a:spcAft>
                <a:spcPts val="2400"/>
              </a:spcAft>
            </a:pPr>
            <a:r>
              <a:rPr lang="de-DE" altLang="en-US" b="1" dirty="0" smtClean="0"/>
              <a:t>Knowledge Sharing, Publicity, and Recognition</a:t>
            </a:r>
          </a:p>
          <a:p>
            <a:endParaRPr lang="de-DE" altLang="en-US" dirty="0" smtClean="0"/>
          </a:p>
          <a:p>
            <a:endParaRPr lang="en-GB" altLang="en-US" dirty="0"/>
          </a:p>
          <a:p>
            <a:endParaRPr lang="en-GB" dirty="0"/>
          </a:p>
        </p:txBody>
      </p:sp>
    </p:spTree>
    <p:extLst>
      <p:ext uri="{BB962C8B-B14F-4D97-AF65-F5344CB8AC3E}">
        <p14:creationId xmlns:p14="http://schemas.microsoft.com/office/powerpoint/2010/main" val="910048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Submission trend 2007-2012</a:t>
            </a:r>
            <a:endParaRPr lang="en-GB" dirty="0"/>
          </a:p>
        </p:txBody>
      </p:sp>
      <p:graphicFrame>
        <p:nvGraphicFramePr>
          <p:cNvPr id="4" name="Chart 8"/>
          <p:cNvGraphicFramePr>
            <a:graphicFrameLocks/>
          </p:cNvGraphicFramePr>
          <p:nvPr>
            <p:extLst>
              <p:ext uri="{D42A27DB-BD31-4B8C-83A1-F6EECF244321}">
                <p14:modId xmlns:p14="http://schemas.microsoft.com/office/powerpoint/2010/main" val="2207880801"/>
              </p:ext>
            </p:extLst>
          </p:nvPr>
        </p:nvGraphicFramePr>
        <p:xfrm>
          <a:off x="142844" y="1340769"/>
          <a:ext cx="8749636" cy="4807620"/>
        </p:xfrm>
        <a:graphic>
          <a:graphicData uri="http://schemas.openxmlformats.org/presentationml/2006/ole">
            <mc:AlternateContent xmlns:mc="http://schemas.openxmlformats.org/markup-compatibility/2006">
              <mc:Choice xmlns:v="urn:schemas-microsoft-com:vml" Requires="v">
                <p:oleObj spid="_x0000_s2060" r:id="rId3" imgW="5864860" imgH="4359018" progId="Excel.Chart.8">
                  <p:embed/>
                </p:oleObj>
              </mc:Choice>
              <mc:Fallback>
                <p:oleObj r:id="rId3" imgW="5864860" imgH="4359018"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44" y="1340769"/>
                        <a:ext cx="8749636" cy="480762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26448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Success rate consolidated </a:t>
            </a:r>
            <a:endParaRPr lang="en-GB" dirty="0"/>
          </a:p>
        </p:txBody>
      </p:sp>
      <p:graphicFrame>
        <p:nvGraphicFramePr>
          <p:cNvPr id="6" name="Chart 6"/>
          <p:cNvGraphicFramePr>
            <a:graphicFrameLocks/>
          </p:cNvGraphicFramePr>
          <p:nvPr>
            <p:extLst>
              <p:ext uri="{D42A27DB-BD31-4B8C-83A1-F6EECF244321}">
                <p14:modId xmlns:p14="http://schemas.microsoft.com/office/powerpoint/2010/main" val="3750310893"/>
              </p:ext>
            </p:extLst>
          </p:nvPr>
        </p:nvGraphicFramePr>
        <p:xfrm>
          <a:off x="323528" y="1124744"/>
          <a:ext cx="8496944" cy="4680519"/>
        </p:xfrm>
        <a:graphic>
          <a:graphicData uri="http://schemas.openxmlformats.org/presentationml/2006/ole">
            <mc:AlternateContent xmlns:mc="http://schemas.openxmlformats.org/markup-compatibility/2006">
              <mc:Choice xmlns:v="urn:schemas-microsoft-com:vml" Requires="v">
                <p:oleObj spid="_x0000_s3084" r:id="rId3" imgW="6992718" imgH="4352921" progId="Excel.Chart.8">
                  <p:embed/>
                </p:oleObj>
              </mc:Choice>
              <mc:Fallback>
                <p:oleObj r:id="rId3" imgW="6992718" imgH="4352921"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124744"/>
                        <a:ext cx="8496944" cy="468051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849343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Timetable for 2014</a:t>
            </a:r>
            <a:endParaRPr lang="en-GB" dirty="0"/>
          </a:p>
        </p:txBody>
      </p:sp>
      <p:graphicFrame>
        <p:nvGraphicFramePr>
          <p:cNvPr id="4" name="Object 2"/>
          <p:cNvGraphicFramePr>
            <a:graphicFrameLocks noChangeAspect="1"/>
          </p:cNvGraphicFramePr>
          <p:nvPr>
            <p:extLst>
              <p:ext uri="{D42A27DB-BD31-4B8C-83A1-F6EECF244321}">
                <p14:modId xmlns:p14="http://schemas.microsoft.com/office/powerpoint/2010/main" val="2130734139"/>
              </p:ext>
            </p:extLst>
          </p:nvPr>
        </p:nvGraphicFramePr>
        <p:xfrm>
          <a:off x="142844" y="1052737"/>
          <a:ext cx="8821643" cy="4896544"/>
        </p:xfrm>
        <a:graphic>
          <a:graphicData uri="http://schemas.openxmlformats.org/presentationml/2006/ole">
            <mc:AlternateContent xmlns:mc="http://schemas.openxmlformats.org/markup-compatibility/2006">
              <mc:Choice xmlns:v="urn:schemas-microsoft-com:vml" Requires="v">
                <p:oleObj spid="_x0000_s1045" name="Presentation" r:id="rId3" imgW="3032641" imgH="2273914" progId="PowerPoint.Show.12">
                  <p:embed/>
                </p:oleObj>
              </mc:Choice>
              <mc:Fallback>
                <p:oleObj name="Presentation" r:id="rId3" imgW="3032641" imgH="2273914" progId="PowerPoint.Show.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44" y="1052737"/>
                        <a:ext cx="8821643" cy="489654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05553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a:spAutoFit/>
      </a:bodyPr>
      <a:lstStyle>
        <a:defPPr algn="ctr">
          <a:defRPr sz="3200" b="1" i="1" dirty="0" smtClean="0">
            <a:solidFill>
              <a:schemeClr val="bg1">
                <a:lumMod val="65000"/>
              </a:schemeClr>
            </a:solidFill>
            <a:latin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1473A012BDC9D4888533323E056DBA9" ma:contentTypeVersion="0" ma:contentTypeDescription="Create a new document." ma:contentTypeScope="" ma:versionID="fdd25929deddc6f3973aa71c6906a845">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A575BDA-E192-475B-8FCD-3C90B610512C}">
  <ds:schemaRefs>
    <ds:schemaRef ds:uri="http://schemas.openxmlformats.org/package/2006/metadata/core-properties"/>
    <ds:schemaRef ds:uri="http://purl.org/dc/elements/1.1/"/>
    <ds:schemaRef ds:uri="http://schemas.microsoft.com/office/2006/metadata/properties"/>
    <ds:schemaRef ds:uri="http://purl.org/dc/terms/"/>
    <ds:schemaRef ds:uri="http://purl.org/dc/dcmitype/"/>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019F5669-CC61-4607-A088-ACB0284CAD6A}">
  <ds:schemaRefs>
    <ds:schemaRef ds:uri="http://schemas.microsoft.com/sharepoint/v3/contenttype/forms"/>
  </ds:schemaRefs>
</ds:datastoreItem>
</file>

<file path=customXml/itemProps3.xml><?xml version="1.0" encoding="utf-8"?>
<ds:datastoreItem xmlns:ds="http://schemas.openxmlformats.org/officeDocument/2006/customXml" ds:itemID="{73881B93-01EA-4AC4-A0E2-73B424F6E1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7148</TotalTime>
  <Words>2232</Words>
  <Application>Microsoft Office PowerPoint</Application>
  <PresentationFormat>On-screen Show (4:3)</PresentationFormat>
  <Paragraphs>217</Paragraphs>
  <Slides>33</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42" baseType="lpstr">
      <vt:lpstr>ＭＳ Ｐゴシック</vt:lpstr>
      <vt:lpstr>Arial</vt:lpstr>
      <vt:lpstr>Calibri</vt:lpstr>
      <vt:lpstr>Times New Roman</vt:lpstr>
      <vt:lpstr>Verdana</vt:lpstr>
      <vt:lpstr>Wingdings</vt:lpstr>
      <vt:lpstr>Office Theme</vt:lpstr>
      <vt:lpstr>Microsoft Excel Chart</vt:lpstr>
      <vt:lpstr>Presentation</vt:lpstr>
      <vt:lpstr>   Investing in Climate Action, investing in LIFE  Detailed information on the 2014 call for proposals for action grants– guidance to applicants    </vt:lpstr>
      <vt:lpstr>Agenda </vt:lpstr>
      <vt:lpstr>Is LIFE for me?</vt:lpstr>
      <vt:lpstr>Is LIFE for me? What awaits the beneficiaries I</vt:lpstr>
      <vt:lpstr>Is LIFE for me? What awaits the beneficiaries II</vt:lpstr>
      <vt:lpstr>Is LIFE for me? What awaits the beneficiaries III</vt:lpstr>
      <vt:lpstr>Submission trend 2007-2012</vt:lpstr>
      <vt:lpstr>Success rate consolidated </vt:lpstr>
      <vt:lpstr>Timetable for 2014</vt:lpstr>
      <vt:lpstr>Components of the 2014 LIFE call </vt:lpstr>
      <vt:lpstr>Guidance and support </vt:lpstr>
      <vt:lpstr>Application forms and process</vt:lpstr>
      <vt:lpstr>Application forms and process – Environment or climate sub-programme </vt:lpstr>
      <vt:lpstr>Application forms and process – H2020 or LIFE climate sub-programme </vt:lpstr>
      <vt:lpstr>Climate Action award criteria (2014-2017)</vt:lpstr>
      <vt:lpstr>Integrated Project award criteria (2014-2017)</vt:lpstr>
      <vt:lpstr>Key steps in preparing an application I </vt:lpstr>
      <vt:lpstr>Key steps in preparing an application II </vt:lpstr>
      <vt:lpstr>Key steps in preparing an application III </vt:lpstr>
      <vt:lpstr>Key steps in preparing an application III </vt:lpstr>
      <vt:lpstr>What is eligible for co-funding </vt:lpstr>
      <vt:lpstr>E-proposal tool </vt:lpstr>
      <vt:lpstr>E-proposal tool </vt:lpstr>
      <vt:lpstr>E-proposal tool </vt:lpstr>
      <vt:lpstr>E-proposal tool </vt:lpstr>
      <vt:lpstr>E-proposal tool </vt:lpstr>
      <vt:lpstr>E-proposal tool </vt:lpstr>
      <vt:lpstr>E-proposal tool </vt:lpstr>
      <vt:lpstr>Key messages</vt:lpstr>
      <vt:lpstr>Frequently Asked Questions: General Guidance to Applicants</vt:lpstr>
      <vt:lpstr>Frequently Asked Questions: General Guidance to Applicants</vt:lpstr>
      <vt:lpstr>Frequently Asked Questions: General Guidance to Applicants</vt:lpstr>
      <vt:lpstr>PowerPoint Presentation</vt:lpstr>
    </vt:vector>
  </TitlesOfParts>
  <Company>GHK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simrana.clayton</dc:creator>
  <cp:lastModifiedBy>Slater, Charlotte</cp:lastModifiedBy>
  <cp:revision>398</cp:revision>
  <dcterms:created xsi:type="dcterms:W3CDTF">2009-11-27T09:49:54Z</dcterms:created>
  <dcterms:modified xsi:type="dcterms:W3CDTF">2014-06-10T10:45:04Z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0x01010001473A012BDC9D4888533323E056DBA9</vt:lpwstr>
  </property>
</Properties>
</file>