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54" r:id="rId1"/>
  </p:sldMasterIdLst>
  <p:notesMasterIdLst>
    <p:notesMasterId r:id="rId13"/>
  </p:notesMasterIdLst>
  <p:sldIdLst>
    <p:sldId id="257" r:id="rId2"/>
    <p:sldId id="259" r:id="rId3"/>
    <p:sldId id="261" r:id="rId4"/>
    <p:sldId id="263" r:id="rId5"/>
    <p:sldId id="265" r:id="rId6"/>
    <p:sldId id="267" r:id="rId7"/>
    <p:sldId id="269" r:id="rId8"/>
    <p:sldId id="271" r:id="rId9"/>
    <p:sldId id="273" r:id="rId10"/>
    <p:sldId id="274" r:id="rId11"/>
    <p:sldId id="276" r:id="rId12"/>
  </p:sldIdLst>
  <p:sldSz cx="20104100" cy="11309350"/>
  <p:notesSz cx="20104100" cy="1130935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7" roundtripDataSignature="AMtx7mizJLiqtXsolvdTzn2reg/MSJs5X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9A53814-B55B-4A6E-BF3D-01F8098F54E5}">
  <a:tblStyle styleId="{89A53814-B55B-4A6E-BF3D-01F8098F54E5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CA221D43-12A8-43E0-AE88-66802ACED4FB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42" y="9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47" Type="http://customschemas.google.com/relationships/presentationmetadata" Target="metadata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4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351350" y="848200"/>
            <a:ext cx="13403400" cy="4241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ee7e4a91c1_3_42:notes"/>
          <p:cNvSpPr txBox="1">
            <a:spLocks noGrp="1"/>
          </p:cNvSpPr>
          <p:nvPr>
            <p:ph type="body" idx="1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4" name="Google Shape;84;g3ee7e4a91c1_3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283325" y="847725"/>
            <a:ext cx="7539038" cy="424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3ef2225c6b0_3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5003800" y="706438"/>
            <a:ext cx="3395663" cy="19097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5" name="Google Shape;365;g3ef2225c6b0_3_22:notes"/>
          <p:cNvSpPr txBox="1">
            <a:spLocks noGrp="1"/>
          </p:cNvSpPr>
          <p:nvPr>
            <p:ph type="body" idx="1"/>
          </p:nvPr>
        </p:nvSpPr>
        <p:spPr>
          <a:xfrm>
            <a:off x="1340273" y="2721312"/>
            <a:ext cx="10722300" cy="22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6" name="Google Shape;366;g3ef2225c6b0_3_22:notes"/>
          <p:cNvSpPr txBox="1">
            <a:spLocks noGrp="1"/>
          </p:cNvSpPr>
          <p:nvPr>
            <p:ph type="sldNum" idx="12"/>
          </p:nvPr>
        </p:nvSpPr>
        <p:spPr>
          <a:xfrm>
            <a:off x="7591781" y="5370960"/>
            <a:ext cx="5808000" cy="28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g3ef2225c6b0_3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283325" y="847725"/>
            <a:ext cx="7539038" cy="424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0" name="Google Shape;390;g3ef2225c6b0_3_8:notes"/>
          <p:cNvSpPr txBox="1">
            <a:spLocks noGrp="1"/>
          </p:cNvSpPr>
          <p:nvPr>
            <p:ph type="body" idx="1"/>
          </p:nvPr>
        </p:nvSpPr>
        <p:spPr>
          <a:xfrm>
            <a:off x="2010400" y="5371925"/>
            <a:ext cx="16083300" cy="508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ef2225c6b0_3_1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5003800" y="706438"/>
            <a:ext cx="3395663" cy="19097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0" name="Google Shape;100;g3ef2225c6b0_3_122:notes"/>
          <p:cNvSpPr txBox="1">
            <a:spLocks noGrp="1"/>
          </p:cNvSpPr>
          <p:nvPr>
            <p:ph type="body" idx="1"/>
          </p:nvPr>
        </p:nvSpPr>
        <p:spPr>
          <a:xfrm>
            <a:off x="1340273" y="2721312"/>
            <a:ext cx="10722300" cy="22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g3ef2225c6b0_3_122:notes"/>
          <p:cNvSpPr txBox="1">
            <a:spLocks noGrp="1"/>
          </p:cNvSpPr>
          <p:nvPr>
            <p:ph type="sldNum" idx="12"/>
          </p:nvPr>
        </p:nvSpPr>
        <p:spPr>
          <a:xfrm>
            <a:off x="7591781" y="5370960"/>
            <a:ext cx="5808000" cy="28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ef25cc7c68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5003800" y="706438"/>
            <a:ext cx="3395663" cy="19097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6" name="Google Shape;126;g3ef25cc7c68_0_16:notes"/>
          <p:cNvSpPr txBox="1">
            <a:spLocks noGrp="1"/>
          </p:cNvSpPr>
          <p:nvPr>
            <p:ph type="body" idx="1"/>
          </p:nvPr>
        </p:nvSpPr>
        <p:spPr>
          <a:xfrm>
            <a:off x="1340273" y="2721312"/>
            <a:ext cx="10722300" cy="22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g3ef25cc7c68_0_16:notes"/>
          <p:cNvSpPr txBox="1">
            <a:spLocks noGrp="1"/>
          </p:cNvSpPr>
          <p:nvPr>
            <p:ph type="sldNum" idx="12"/>
          </p:nvPr>
        </p:nvSpPr>
        <p:spPr>
          <a:xfrm>
            <a:off x="7591781" y="5370960"/>
            <a:ext cx="5808000" cy="28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3ef2225c6b0_3_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5003800" y="706438"/>
            <a:ext cx="3395663" cy="19097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3" name="Google Shape;153;g3ef2225c6b0_3_84:notes"/>
          <p:cNvSpPr txBox="1">
            <a:spLocks noGrp="1"/>
          </p:cNvSpPr>
          <p:nvPr>
            <p:ph type="body" idx="1"/>
          </p:nvPr>
        </p:nvSpPr>
        <p:spPr>
          <a:xfrm>
            <a:off x="1340273" y="2721312"/>
            <a:ext cx="10722300" cy="22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g3ef2225c6b0_3_84:notes"/>
          <p:cNvSpPr txBox="1">
            <a:spLocks noGrp="1"/>
          </p:cNvSpPr>
          <p:nvPr>
            <p:ph type="sldNum" idx="12"/>
          </p:nvPr>
        </p:nvSpPr>
        <p:spPr>
          <a:xfrm>
            <a:off x="7591781" y="5370960"/>
            <a:ext cx="5808000" cy="28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3ef2225c6b0_3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5003800" y="706438"/>
            <a:ext cx="3395663" cy="19097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0" name="Google Shape;180;g3ef2225c6b0_3_53:notes"/>
          <p:cNvSpPr txBox="1">
            <a:spLocks noGrp="1"/>
          </p:cNvSpPr>
          <p:nvPr>
            <p:ph type="body" idx="1"/>
          </p:nvPr>
        </p:nvSpPr>
        <p:spPr>
          <a:xfrm>
            <a:off x="1340273" y="2721312"/>
            <a:ext cx="10722300" cy="22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g3ef2225c6b0_3_53:notes"/>
          <p:cNvSpPr txBox="1">
            <a:spLocks noGrp="1"/>
          </p:cNvSpPr>
          <p:nvPr>
            <p:ph type="sldNum" idx="12"/>
          </p:nvPr>
        </p:nvSpPr>
        <p:spPr>
          <a:xfrm>
            <a:off x="7591781" y="5370960"/>
            <a:ext cx="5808000" cy="28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3ef2b33f906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5003800" y="706438"/>
            <a:ext cx="3395663" cy="19097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9" name="Google Shape;239;g3ef2b33f906_0_38:notes"/>
          <p:cNvSpPr txBox="1">
            <a:spLocks noGrp="1"/>
          </p:cNvSpPr>
          <p:nvPr>
            <p:ph type="body" idx="1"/>
          </p:nvPr>
        </p:nvSpPr>
        <p:spPr>
          <a:xfrm>
            <a:off x="1340273" y="2721312"/>
            <a:ext cx="10722300" cy="22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" name="Google Shape;240;g3ef2b33f906_0_38:notes"/>
          <p:cNvSpPr txBox="1">
            <a:spLocks noGrp="1"/>
          </p:cNvSpPr>
          <p:nvPr>
            <p:ph type="sldNum" idx="12"/>
          </p:nvPr>
        </p:nvSpPr>
        <p:spPr>
          <a:xfrm>
            <a:off x="7591781" y="5370960"/>
            <a:ext cx="5808000" cy="28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3ef2b33f906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5003800" y="706438"/>
            <a:ext cx="3395663" cy="19097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6" name="Google Shape;286;g3ef2b33f906_0_16:notes"/>
          <p:cNvSpPr txBox="1">
            <a:spLocks noGrp="1"/>
          </p:cNvSpPr>
          <p:nvPr>
            <p:ph type="body" idx="1"/>
          </p:nvPr>
        </p:nvSpPr>
        <p:spPr>
          <a:xfrm>
            <a:off x="1340273" y="2721312"/>
            <a:ext cx="10722300" cy="22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" name="Google Shape;287;g3ef2b33f906_0_16:notes"/>
          <p:cNvSpPr txBox="1">
            <a:spLocks noGrp="1"/>
          </p:cNvSpPr>
          <p:nvPr>
            <p:ph type="sldNum" idx="12"/>
          </p:nvPr>
        </p:nvSpPr>
        <p:spPr>
          <a:xfrm>
            <a:off x="7591781" y="5370960"/>
            <a:ext cx="5808000" cy="28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g3ef2b33f90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5003800" y="706438"/>
            <a:ext cx="3395663" cy="19097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2" name="Google Shape;322;g3ef2b33f906_0_0:notes"/>
          <p:cNvSpPr txBox="1">
            <a:spLocks noGrp="1"/>
          </p:cNvSpPr>
          <p:nvPr>
            <p:ph type="body" idx="1"/>
          </p:nvPr>
        </p:nvSpPr>
        <p:spPr>
          <a:xfrm>
            <a:off x="1340273" y="2721312"/>
            <a:ext cx="10722300" cy="22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3" name="Google Shape;323;g3ef2b33f906_0_0:notes"/>
          <p:cNvSpPr txBox="1">
            <a:spLocks noGrp="1"/>
          </p:cNvSpPr>
          <p:nvPr>
            <p:ph type="sldNum" idx="12"/>
          </p:nvPr>
        </p:nvSpPr>
        <p:spPr>
          <a:xfrm>
            <a:off x="7591781" y="5370960"/>
            <a:ext cx="5808000" cy="28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g3ef2225c6b0_3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5003800" y="706438"/>
            <a:ext cx="3395663" cy="19097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9" name="Google Shape;349;g3ef2225c6b0_3_36:notes"/>
          <p:cNvSpPr txBox="1">
            <a:spLocks noGrp="1"/>
          </p:cNvSpPr>
          <p:nvPr>
            <p:ph type="body" idx="1"/>
          </p:nvPr>
        </p:nvSpPr>
        <p:spPr>
          <a:xfrm>
            <a:off x="1340273" y="2721312"/>
            <a:ext cx="10722300" cy="22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0" name="Google Shape;350;g3ef2225c6b0_3_36:notes"/>
          <p:cNvSpPr txBox="1">
            <a:spLocks noGrp="1"/>
          </p:cNvSpPr>
          <p:nvPr>
            <p:ph type="sldNum" idx="12"/>
          </p:nvPr>
        </p:nvSpPr>
        <p:spPr>
          <a:xfrm>
            <a:off x="7591781" y="5370960"/>
            <a:ext cx="5808000" cy="28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obj">
  <p:cSld name="OBJEC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g3ee7e4a91c1_3_6"/>
          <p:cNvSpPr txBox="1">
            <a:spLocks noGrp="1"/>
          </p:cNvSpPr>
          <p:nvPr>
            <p:ph type="title"/>
          </p:nvPr>
        </p:nvSpPr>
        <p:spPr>
          <a:xfrm>
            <a:off x="1138907" y="471516"/>
            <a:ext cx="6207125" cy="10306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300" b="1" i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g3ee7e4a91c1_3_6"/>
          <p:cNvSpPr txBox="1">
            <a:spLocks noGrp="1"/>
          </p:cNvSpPr>
          <p:nvPr>
            <p:ph type="ftr" idx="11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g3ee7e4a91c1_3_6"/>
          <p:cNvSpPr txBox="1">
            <a:spLocks noGrp="1"/>
          </p:cNvSpPr>
          <p:nvPr>
            <p:ph type="dt" idx="10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g3ee7e4a91c1_3_6"/>
          <p:cNvSpPr txBox="1">
            <a:spLocks noGrp="1"/>
          </p:cNvSpPr>
          <p:nvPr>
            <p:ph type="sldNum" idx="12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ee7e4a91c1_3_11"/>
          <p:cNvSpPr txBox="1">
            <a:spLocks noGrp="1"/>
          </p:cNvSpPr>
          <p:nvPr>
            <p:ph type="title"/>
          </p:nvPr>
        </p:nvSpPr>
        <p:spPr>
          <a:xfrm>
            <a:off x="1138907" y="471516"/>
            <a:ext cx="6207125" cy="10306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300" b="1" i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g3ee7e4a91c1_3_11"/>
          <p:cNvSpPr txBox="1">
            <a:spLocks noGrp="1"/>
          </p:cNvSpPr>
          <p:nvPr>
            <p:ph type="body" idx="1"/>
          </p:nvPr>
        </p:nvSpPr>
        <p:spPr>
          <a:xfrm>
            <a:off x="1092203" y="3257189"/>
            <a:ext cx="17878425" cy="5743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50" b="1" i="0">
                <a:solidFill>
                  <a:srgbClr val="2F5EAB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g3ee7e4a91c1_3_11"/>
          <p:cNvSpPr txBox="1">
            <a:spLocks noGrp="1"/>
          </p:cNvSpPr>
          <p:nvPr>
            <p:ph type="ftr" idx="11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g3ee7e4a91c1_3_11"/>
          <p:cNvSpPr txBox="1">
            <a:spLocks noGrp="1"/>
          </p:cNvSpPr>
          <p:nvPr>
            <p:ph type="dt" idx="10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g3ee7e4a91c1_3_11"/>
          <p:cNvSpPr txBox="1">
            <a:spLocks noGrp="1"/>
          </p:cNvSpPr>
          <p:nvPr>
            <p:ph type="sldNum" idx="12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ee7e4a91c1_3_17"/>
          <p:cNvSpPr txBox="1"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300" b="1" i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g3ee7e4a91c1_3_17"/>
          <p:cNvSpPr txBox="1">
            <a:spLocks noGrp="1"/>
          </p:cNvSpPr>
          <p:nvPr>
            <p:ph type="subTitle" idx="1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50" b="1" i="0">
                <a:solidFill>
                  <a:srgbClr val="2F5EAB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g3ee7e4a91c1_3_17"/>
          <p:cNvSpPr txBox="1">
            <a:spLocks noGrp="1"/>
          </p:cNvSpPr>
          <p:nvPr>
            <p:ph type="ftr" idx="11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g3ee7e4a91c1_3_17"/>
          <p:cNvSpPr txBox="1">
            <a:spLocks noGrp="1"/>
          </p:cNvSpPr>
          <p:nvPr>
            <p:ph type="dt" idx="10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g3ee7e4a91c1_3_17"/>
          <p:cNvSpPr txBox="1">
            <a:spLocks noGrp="1"/>
          </p:cNvSpPr>
          <p:nvPr>
            <p:ph type="sldNum" idx="12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ee7e4a91c1_3_23"/>
          <p:cNvSpPr txBox="1">
            <a:spLocks noGrp="1"/>
          </p:cNvSpPr>
          <p:nvPr>
            <p:ph type="title"/>
          </p:nvPr>
        </p:nvSpPr>
        <p:spPr>
          <a:xfrm>
            <a:off x="1138907" y="471516"/>
            <a:ext cx="6207125" cy="10306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300" b="1" i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g3ee7e4a91c1_3_23"/>
          <p:cNvSpPr txBox="1">
            <a:spLocks noGrp="1"/>
          </p:cNvSpPr>
          <p:nvPr>
            <p:ph type="body" idx="1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g3ee7e4a91c1_3_23"/>
          <p:cNvSpPr txBox="1">
            <a:spLocks noGrp="1"/>
          </p:cNvSpPr>
          <p:nvPr>
            <p:ph type="body" idx="2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g3ee7e4a91c1_3_23"/>
          <p:cNvSpPr txBox="1">
            <a:spLocks noGrp="1"/>
          </p:cNvSpPr>
          <p:nvPr>
            <p:ph type="ftr" idx="11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g3ee7e4a91c1_3_23"/>
          <p:cNvSpPr txBox="1">
            <a:spLocks noGrp="1"/>
          </p:cNvSpPr>
          <p:nvPr>
            <p:ph type="dt" idx="10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g3ee7e4a91c1_3_23"/>
          <p:cNvSpPr txBox="1">
            <a:spLocks noGrp="1"/>
          </p:cNvSpPr>
          <p:nvPr>
            <p:ph type="sldNum" idx="12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3ee7e4a91c1_3_30"/>
          <p:cNvSpPr txBox="1">
            <a:spLocks noGrp="1"/>
          </p:cNvSpPr>
          <p:nvPr>
            <p:ph type="ftr" idx="11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g3ee7e4a91c1_3_30"/>
          <p:cNvSpPr txBox="1">
            <a:spLocks noGrp="1"/>
          </p:cNvSpPr>
          <p:nvPr>
            <p:ph type="dt" idx="10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g3ee7e4a91c1_3_30"/>
          <p:cNvSpPr txBox="1">
            <a:spLocks noGrp="1"/>
          </p:cNvSpPr>
          <p:nvPr>
            <p:ph type="sldNum" idx="12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DEFAULT">
    <p:bg>
      <p:bgPr>
        <a:solidFill>
          <a:schemeClr val="lt1"/>
        </a:solid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g3ee7e4a91c1_3_0"/>
          <p:cNvSpPr txBox="1">
            <a:spLocks noGrp="1"/>
          </p:cNvSpPr>
          <p:nvPr>
            <p:ph type="title"/>
          </p:nvPr>
        </p:nvSpPr>
        <p:spPr>
          <a:xfrm>
            <a:off x="1138907" y="471516"/>
            <a:ext cx="6207125" cy="10306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3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1" name="Google Shape;41;g3ee7e4a91c1_3_0"/>
          <p:cNvSpPr txBox="1">
            <a:spLocks noGrp="1"/>
          </p:cNvSpPr>
          <p:nvPr>
            <p:ph type="body" idx="1"/>
          </p:nvPr>
        </p:nvSpPr>
        <p:spPr>
          <a:xfrm>
            <a:off x="1092203" y="3257189"/>
            <a:ext cx="17878425" cy="5743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550" b="1" i="0" u="none" strike="noStrike" cap="none">
                <a:solidFill>
                  <a:srgbClr val="2F5EAB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2" name="Google Shape;42;g3ee7e4a91c1_3_0"/>
          <p:cNvSpPr txBox="1">
            <a:spLocks noGrp="1"/>
          </p:cNvSpPr>
          <p:nvPr>
            <p:ph type="ftr" idx="11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3" name="Google Shape;43;g3ee7e4a91c1_3_0"/>
          <p:cNvSpPr txBox="1">
            <a:spLocks noGrp="1"/>
          </p:cNvSpPr>
          <p:nvPr>
            <p:ph type="dt" idx="10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4" name="Google Shape;44;g3ee7e4a91c1_3_0"/>
          <p:cNvSpPr txBox="1">
            <a:spLocks noGrp="1"/>
          </p:cNvSpPr>
          <p:nvPr>
            <p:ph type="sldNum" idx="12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7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Google Shape;86;g3ee7e4a91c1_3_4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6350" y="0"/>
            <a:ext cx="20110450" cy="11322602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g3ee7e4a91c1_3_42" descr="$PPTXTitle"/>
          <p:cNvSpPr txBox="1">
            <a:spLocks noGrp="1"/>
          </p:cNvSpPr>
          <p:nvPr>
            <p:ph type="title"/>
          </p:nvPr>
        </p:nvSpPr>
        <p:spPr>
          <a:xfrm>
            <a:off x="1734527" y="3768448"/>
            <a:ext cx="13258800" cy="149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508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4700"/>
              <a:t>Flagship Investment Projects: </a:t>
            </a:r>
            <a:br>
              <a:rPr lang="en-US" sz="4700"/>
            </a:br>
            <a:r>
              <a:rPr lang="en-US" sz="4700"/>
              <a:t>From Pipeline to Implementation</a:t>
            </a:r>
            <a:endParaRPr sz="4700"/>
          </a:p>
        </p:txBody>
      </p:sp>
      <p:sp>
        <p:nvSpPr>
          <p:cNvPr id="88" name="Google Shape;88;g3ee7e4a91c1_3_42"/>
          <p:cNvSpPr txBox="1">
            <a:spLocks noGrp="1"/>
          </p:cNvSpPr>
          <p:nvPr>
            <p:ph type="sldNum" idx="12"/>
          </p:nvPr>
        </p:nvSpPr>
        <p:spPr>
          <a:xfrm>
            <a:off x="14474953" y="10517696"/>
            <a:ext cx="46239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" name="Google Shape;368;g3ef2225c6b0_3_22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20104011" cy="11308508"/>
          </a:xfrm>
          <a:prstGeom prst="rect">
            <a:avLst/>
          </a:prstGeom>
          <a:noFill/>
          <a:ln>
            <a:noFill/>
          </a:ln>
        </p:spPr>
      </p:pic>
      <p:pic>
        <p:nvPicPr>
          <p:cNvPr id="369" name="Google Shape;369;g3ef2225c6b0_3_22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16172" y="5015906"/>
            <a:ext cx="4879411" cy="4889882"/>
          </a:xfrm>
          <a:prstGeom prst="rect">
            <a:avLst/>
          </a:prstGeom>
          <a:noFill/>
          <a:ln>
            <a:noFill/>
          </a:ln>
        </p:spPr>
      </p:pic>
      <p:pic>
        <p:nvPicPr>
          <p:cNvPr id="370" name="Google Shape;370;g3ef2225c6b0_3_22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455088" y="3549879"/>
            <a:ext cx="4732820" cy="6554746"/>
          </a:xfrm>
          <a:prstGeom prst="rect">
            <a:avLst/>
          </a:prstGeom>
          <a:noFill/>
          <a:ln>
            <a:noFill/>
          </a:ln>
        </p:spPr>
      </p:pic>
      <p:pic>
        <p:nvPicPr>
          <p:cNvPr id="371" name="Google Shape;371;g3ef2225c6b0_3_22" descr="preencoded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591270" y="3549879"/>
            <a:ext cx="4722349" cy="6554746"/>
          </a:xfrm>
          <a:prstGeom prst="rect">
            <a:avLst/>
          </a:prstGeom>
          <a:noFill/>
          <a:ln>
            <a:noFill/>
          </a:ln>
        </p:spPr>
      </p:pic>
      <p:pic>
        <p:nvPicPr>
          <p:cNvPr id="372" name="Google Shape;372;g3ef2225c6b0_3_22" descr="preencoded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884516" y="3549879"/>
            <a:ext cx="4722349" cy="6554746"/>
          </a:xfrm>
          <a:prstGeom prst="rect">
            <a:avLst/>
          </a:prstGeom>
          <a:noFill/>
          <a:ln>
            <a:noFill/>
          </a:ln>
        </p:spPr>
      </p:pic>
      <p:pic>
        <p:nvPicPr>
          <p:cNvPr id="373" name="Google Shape;373;g3ef2225c6b0_3_22" descr="preencoded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125407" y="3549879"/>
            <a:ext cx="4722349" cy="6554746"/>
          </a:xfrm>
          <a:prstGeom prst="rect">
            <a:avLst/>
          </a:prstGeom>
          <a:noFill/>
          <a:ln>
            <a:noFill/>
          </a:ln>
        </p:spPr>
      </p:pic>
      <p:sp>
        <p:nvSpPr>
          <p:cNvPr id="374" name="Google Shape;374;g3ef2225c6b0_3_22"/>
          <p:cNvSpPr/>
          <p:nvPr/>
        </p:nvSpPr>
        <p:spPr>
          <a:xfrm>
            <a:off x="1916172" y="3549879"/>
            <a:ext cx="5277300" cy="68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0506"/>
              </a:lnSpc>
              <a:spcBef>
                <a:spcPts val="0"/>
              </a:spcBef>
              <a:spcAft>
                <a:spcPts val="0"/>
              </a:spcAft>
              <a:buClr>
                <a:srgbClr val="2C5EAB"/>
              </a:buClr>
              <a:buSzPts val="4123"/>
              <a:buFont typeface="Arial"/>
              <a:buNone/>
            </a:pPr>
            <a:r>
              <a:rPr lang="en-US" sz="4123" b="1" i="0" u="none" strike="noStrike" cap="none">
                <a:solidFill>
                  <a:srgbClr val="2C5EAB"/>
                </a:solidFill>
                <a:latin typeface="Verdana"/>
                <a:ea typeface="Verdana"/>
                <a:cs typeface="Verdana"/>
                <a:sym typeface="Verdana"/>
              </a:rPr>
              <a:t>Flagship Projects </a:t>
            </a:r>
            <a:endParaRPr sz="4123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g3ef2225c6b0_3_8"/>
          <p:cNvSpPr txBox="1">
            <a:spLocks noGrp="1"/>
          </p:cNvSpPr>
          <p:nvPr>
            <p:ph type="title"/>
          </p:nvPr>
        </p:nvSpPr>
        <p:spPr>
          <a:xfrm>
            <a:off x="1138907" y="471516"/>
            <a:ext cx="6207000" cy="507900"/>
          </a:xfrm>
          <a:prstGeom prst="rect">
            <a:avLst/>
          </a:prstGeom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3" name="Google Shape;393;g3ef2225c6b0_3_8"/>
          <p:cNvSpPr txBox="1">
            <a:spLocks noGrp="1"/>
          </p:cNvSpPr>
          <p:nvPr>
            <p:ph type="body" idx="1"/>
          </p:nvPr>
        </p:nvSpPr>
        <p:spPr>
          <a:xfrm>
            <a:off x="1092203" y="3257189"/>
            <a:ext cx="17878500" cy="392400"/>
          </a:xfrm>
          <a:prstGeom prst="rect">
            <a:avLst/>
          </a:prstGeom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4" name="Google Shape;394;g3ef2225c6b0_3_8"/>
          <p:cNvSpPr txBox="1">
            <a:spLocks noGrp="1"/>
          </p:cNvSpPr>
          <p:nvPr>
            <p:ph type="sldNum" idx="12"/>
          </p:nvPr>
        </p:nvSpPr>
        <p:spPr>
          <a:xfrm>
            <a:off x="14474953" y="10517696"/>
            <a:ext cx="4623900" cy="277200"/>
          </a:xfrm>
          <a:prstGeom prst="rect">
            <a:avLst/>
          </a:prstGeom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  <p:pic>
        <p:nvPicPr>
          <p:cNvPr id="395" name="Google Shape;395;g3ef2225c6b0_3_8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20104098" cy="11308557"/>
          </a:xfrm>
          <a:prstGeom prst="rect">
            <a:avLst/>
          </a:prstGeom>
          <a:noFill/>
          <a:ln>
            <a:noFill/>
          </a:ln>
        </p:spPr>
      </p:pic>
      <p:pic>
        <p:nvPicPr>
          <p:cNvPr id="396" name="Google Shape;396;g3ef2225c6b0_3_8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793872" y="3549895"/>
            <a:ext cx="4575779" cy="63453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97" name="Google Shape;397;g3ef2225c6b0_3_8" title="Group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916172" y="5015928"/>
            <a:ext cx="4879436" cy="4879443"/>
          </a:xfrm>
          <a:prstGeom prst="rect">
            <a:avLst/>
          </a:prstGeom>
          <a:noFill/>
          <a:ln>
            <a:noFill/>
          </a:ln>
        </p:spPr>
      </p:pic>
      <p:pic>
        <p:nvPicPr>
          <p:cNvPr id="398" name="Google Shape;398;g3ef2225c6b0_3_8" descr="preencoded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649076" y="3550049"/>
            <a:ext cx="4565306" cy="63453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99" name="Google Shape;399;g3ef2225c6b0_3_8" descr="preencoded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1986822" y="3549895"/>
            <a:ext cx="4565306" cy="6345356"/>
          </a:xfrm>
          <a:prstGeom prst="rect">
            <a:avLst/>
          </a:prstGeom>
          <a:noFill/>
          <a:ln>
            <a:noFill/>
          </a:ln>
        </p:spPr>
      </p:pic>
      <p:pic>
        <p:nvPicPr>
          <p:cNvPr id="400" name="Google Shape;400;g3ef2225c6b0_3_8" descr="preencoded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0395415" y="3549895"/>
            <a:ext cx="4565306" cy="6345356"/>
          </a:xfrm>
          <a:prstGeom prst="rect">
            <a:avLst/>
          </a:prstGeom>
          <a:noFill/>
          <a:ln>
            <a:noFill/>
          </a:ln>
        </p:spPr>
      </p:pic>
      <p:pic>
        <p:nvPicPr>
          <p:cNvPr id="401" name="Google Shape;401;g3ef2225c6b0_3_8" descr="preencoded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793872" y="3549895"/>
            <a:ext cx="4575779" cy="6345356"/>
          </a:xfrm>
          <a:prstGeom prst="rect">
            <a:avLst/>
          </a:prstGeom>
          <a:noFill/>
          <a:ln>
            <a:noFill/>
          </a:ln>
        </p:spPr>
      </p:pic>
      <p:sp>
        <p:nvSpPr>
          <p:cNvPr id="402" name="Google Shape;402;g3ef2225c6b0_3_8"/>
          <p:cNvSpPr/>
          <p:nvPr/>
        </p:nvSpPr>
        <p:spPr>
          <a:xfrm>
            <a:off x="1916172" y="3549895"/>
            <a:ext cx="5507700" cy="68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0506"/>
              </a:lnSpc>
              <a:spcBef>
                <a:spcPts val="0"/>
              </a:spcBef>
              <a:spcAft>
                <a:spcPts val="0"/>
              </a:spcAft>
              <a:buClr>
                <a:srgbClr val="2C5EAB"/>
              </a:buClr>
              <a:buSzPts val="4123"/>
              <a:buFont typeface="Arial"/>
              <a:buNone/>
            </a:pPr>
            <a:r>
              <a:rPr lang="en-US" sz="4123" b="1" i="0" u="none" strike="noStrike" cap="none">
                <a:solidFill>
                  <a:srgbClr val="2C5EAB"/>
                </a:solidFill>
                <a:latin typeface="Verdana"/>
                <a:ea typeface="Verdana"/>
                <a:cs typeface="Verdana"/>
                <a:sym typeface="Verdana"/>
              </a:rPr>
              <a:t>Investment Guide </a:t>
            </a:r>
            <a:endParaRPr sz="4123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g3ef2225c6b0_3_122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20104011" cy="11308508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g3ef2225c6b0_3_122"/>
          <p:cNvSpPr/>
          <p:nvPr/>
        </p:nvSpPr>
        <p:spPr>
          <a:xfrm>
            <a:off x="1916172" y="3549879"/>
            <a:ext cx="9497100" cy="68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050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123"/>
              <a:buFont typeface="Arial"/>
              <a:buNone/>
            </a:pPr>
            <a:r>
              <a:rPr lang="en-US" sz="4123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Ukraine's Flagship Projects </a:t>
            </a:r>
            <a:endParaRPr sz="4123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5" name="Google Shape;105;g3ef2225c6b0_3_122"/>
          <p:cNvSpPr/>
          <p:nvPr/>
        </p:nvSpPr>
        <p:spPr>
          <a:xfrm>
            <a:off x="1916172" y="4837889"/>
            <a:ext cx="16334700" cy="344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376961" marR="0" lvl="0" indent="-376961" algn="l" rtl="0">
              <a:lnSpc>
                <a:spcPct val="110481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968"/>
              <a:buFont typeface="Arial"/>
              <a:buChar char="•"/>
            </a:pPr>
            <a:r>
              <a:rPr lang="en-US" sz="2968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The Government of Ukraine has identified a portfolio of flagship projects to consolidate the efforts of government, business, and international partners around the implementation of the largest and most transformative investment initiatives</a:t>
            </a:r>
            <a:br>
              <a:rPr lang="en-US" sz="2968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</a:br>
            <a:br>
              <a:rPr lang="en-US" sz="2968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</a:br>
            <a:endParaRPr sz="1979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76961" marR="0" lvl="0" indent="-376961" algn="l" rtl="0">
              <a:lnSpc>
                <a:spcPct val="110481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968"/>
              <a:buFont typeface="Arial"/>
              <a:buChar char="•"/>
            </a:pPr>
            <a:r>
              <a:rPr lang="en-US" sz="2968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These projects are designed to accelerate economic recovery, infrastructure modernization, and private sector investment </a:t>
            </a:r>
            <a:endParaRPr sz="2968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g3ef25cc7c68_0_16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20104011" cy="113085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g3ef25cc7c68_0_16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16172" y="4837889"/>
            <a:ext cx="7758892" cy="18952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g3ef25cc7c68_0_16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429002" y="4837889"/>
            <a:ext cx="7758892" cy="20627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g3ef25cc7c68_0_16" descr="preencoded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916172" y="7319663"/>
            <a:ext cx="7758892" cy="18952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g3ef25cc7c68_0_16" descr="preencoded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429002" y="7319663"/>
            <a:ext cx="7758892" cy="1895222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g3ef25cc7c68_0_16"/>
          <p:cNvSpPr/>
          <p:nvPr/>
        </p:nvSpPr>
        <p:spPr>
          <a:xfrm>
            <a:off x="1916172" y="3549879"/>
            <a:ext cx="9497100" cy="68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050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123"/>
              <a:buFont typeface="Arial"/>
              <a:buNone/>
            </a:pPr>
            <a:r>
              <a:rPr lang="en-US" sz="4123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Selection Criteria </a:t>
            </a:r>
            <a:endParaRPr sz="4123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35" name="Google Shape;135;g3ef25cc7c68_0_16"/>
          <p:cNvSpPr/>
          <p:nvPr/>
        </p:nvSpPr>
        <p:spPr>
          <a:xfrm>
            <a:off x="3465863" y="5131094"/>
            <a:ext cx="6062700" cy="98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0481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968"/>
              <a:buFont typeface="Arial"/>
              <a:buNone/>
            </a:pPr>
            <a:r>
              <a:rPr lang="en-US" sz="2968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Project budget exceeding $200 million </a:t>
            </a:r>
            <a:endParaRPr sz="2968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36" name="Google Shape;136;g3ef25cc7c68_0_16"/>
          <p:cNvSpPr/>
          <p:nvPr/>
        </p:nvSpPr>
        <p:spPr>
          <a:xfrm>
            <a:off x="11978693" y="5131094"/>
            <a:ext cx="6062700" cy="147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0481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968"/>
              <a:buFont typeface="Arial"/>
              <a:buNone/>
            </a:pPr>
            <a:r>
              <a:rPr lang="en-US" sz="2968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Investment readiness at Pre-Feasibility Study stage or above </a:t>
            </a:r>
            <a:endParaRPr sz="2968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37" name="Google Shape;137;g3ef25cc7c68_0_16"/>
          <p:cNvSpPr/>
          <p:nvPr/>
        </p:nvSpPr>
        <p:spPr>
          <a:xfrm>
            <a:off x="3465863" y="7612868"/>
            <a:ext cx="6062700" cy="98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0481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968"/>
              <a:buFont typeface="Arial"/>
              <a:buNone/>
            </a:pPr>
            <a:r>
              <a:rPr lang="en-US" sz="2968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Realistic implementation timeline </a:t>
            </a:r>
            <a:endParaRPr sz="2968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38" name="Google Shape;138;g3ef25cc7c68_0_16"/>
          <p:cNvSpPr/>
          <p:nvPr/>
        </p:nvSpPr>
        <p:spPr>
          <a:xfrm>
            <a:off x="11978693" y="7612868"/>
            <a:ext cx="6062700" cy="98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0481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968"/>
              <a:buFont typeface="Arial"/>
              <a:buNone/>
            </a:pPr>
            <a:r>
              <a:rPr lang="en-US" sz="2968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Alignment with Ukraine's strategic priorities </a:t>
            </a:r>
            <a:endParaRPr sz="2968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Google Shape;156;g3ef2225c6b0_3_84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20104011" cy="113085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g3ef2225c6b0_3_84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16172" y="4659871"/>
            <a:ext cx="16271683" cy="4156924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g3ef2225c6b0_3_84"/>
          <p:cNvSpPr/>
          <p:nvPr/>
        </p:nvSpPr>
        <p:spPr>
          <a:xfrm>
            <a:off x="1916172" y="3549879"/>
            <a:ext cx="12575400" cy="68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0506"/>
              </a:lnSpc>
              <a:spcBef>
                <a:spcPts val="0"/>
              </a:spcBef>
              <a:spcAft>
                <a:spcPts val="0"/>
              </a:spcAft>
              <a:buClr>
                <a:srgbClr val="2C5EAB"/>
              </a:buClr>
              <a:buSzPts val="4123"/>
              <a:buFont typeface="Arial"/>
              <a:buNone/>
            </a:pPr>
            <a:r>
              <a:rPr lang="en-US" sz="4123" b="1" i="0" u="none" strike="noStrike" cap="none">
                <a:solidFill>
                  <a:srgbClr val="2C5EAB"/>
                </a:solidFill>
                <a:latin typeface="Verdana"/>
                <a:ea typeface="Verdana"/>
                <a:cs typeface="Verdana"/>
                <a:sym typeface="Verdana"/>
              </a:rPr>
              <a:t>Flagship Project Selection Process </a:t>
            </a:r>
            <a:endParaRPr sz="4123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59" name="Google Shape;159;g3ef2225c6b0_3_84"/>
          <p:cNvSpPr/>
          <p:nvPr/>
        </p:nvSpPr>
        <p:spPr>
          <a:xfrm>
            <a:off x="3434450" y="7644283"/>
            <a:ext cx="2607300" cy="49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10481"/>
              </a:lnSpc>
              <a:spcBef>
                <a:spcPts val="0"/>
              </a:spcBef>
              <a:spcAft>
                <a:spcPts val="0"/>
              </a:spcAft>
              <a:buClr>
                <a:srgbClr val="2C5EAB"/>
              </a:buClr>
              <a:buSzPts val="2968"/>
              <a:buFont typeface="Arial"/>
              <a:buNone/>
            </a:pPr>
            <a:r>
              <a:rPr lang="en-US" sz="2968" i="0" u="none" strike="noStrike" cap="none">
                <a:solidFill>
                  <a:srgbClr val="2C5EAB"/>
                </a:solidFill>
                <a:latin typeface="Verdana"/>
                <a:ea typeface="Verdana"/>
                <a:cs typeface="Verdana"/>
                <a:sym typeface="Verdana"/>
              </a:rPr>
              <a:t>Total budget: </a:t>
            </a:r>
            <a:endParaRPr sz="2968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60" name="Google Shape;160;g3ef2225c6b0_3_84"/>
          <p:cNvSpPr/>
          <p:nvPr/>
        </p:nvSpPr>
        <p:spPr>
          <a:xfrm>
            <a:off x="3183149" y="8136449"/>
            <a:ext cx="3130800" cy="68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10506"/>
              </a:lnSpc>
              <a:spcBef>
                <a:spcPts val="0"/>
              </a:spcBef>
              <a:spcAft>
                <a:spcPts val="0"/>
              </a:spcAft>
              <a:buClr>
                <a:srgbClr val="2C5EAB"/>
              </a:buClr>
              <a:buSzPts val="4123"/>
              <a:buFont typeface="Arial"/>
              <a:buNone/>
            </a:pPr>
            <a:r>
              <a:rPr lang="en-US" sz="4123" b="1" i="0" u="none" strike="noStrike" cap="none">
                <a:solidFill>
                  <a:srgbClr val="2C5EAB"/>
                </a:solidFill>
                <a:latin typeface="Verdana"/>
                <a:ea typeface="Verdana"/>
                <a:cs typeface="Verdana"/>
                <a:sym typeface="Verdana"/>
              </a:rPr>
              <a:t>$114.9 Bn </a:t>
            </a:r>
            <a:endParaRPr sz="4123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61" name="Google Shape;161;g3ef2225c6b0_3_84"/>
          <p:cNvSpPr/>
          <p:nvPr/>
        </p:nvSpPr>
        <p:spPr>
          <a:xfrm>
            <a:off x="14041457" y="7644283"/>
            <a:ext cx="2607300" cy="49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10481"/>
              </a:lnSpc>
              <a:spcBef>
                <a:spcPts val="0"/>
              </a:spcBef>
              <a:spcAft>
                <a:spcPts val="0"/>
              </a:spcAft>
              <a:buClr>
                <a:srgbClr val="2C5EAB"/>
              </a:buClr>
              <a:buSzPts val="2968"/>
              <a:buFont typeface="Arial"/>
              <a:buNone/>
            </a:pPr>
            <a:r>
              <a:rPr lang="en-US" sz="2968" i="0" u="none" strike="noStrike" cap="none">
                <a:solidFill>
                  <a:srgbClr val="2C5EAB"/>
                </a:solidFill>
                <a:latin typeface="Verdana"/>
                <a:ea typeface="Verdana"/>
                <a:cs typeface="Verdana"/>
                <a:sym typeface="Verdana"/>
              </a:rPr>
              <a:t>Total budget: </a:t>
            </a:r>
            <a:endParaRPr sz="2968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62" name="Google Shape;162;g3ef2225c6b0_3_84"/>
          <p:cNvSpPr/>
          <p:nvPr/>
        </p:nvSpPr>
        <p:spPr>
          <a:xfrm>
            <a:off x="13978632" y="8136449"/>
            <a:ext cx="2753700" cy="68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10506"/>
              </a:lnSpc>
              <a:spcBef>
                <a:spcPts val="0"/>
              </a:spcBef>
              <a:spcAft>
                <a:spcPts val="0"/>
              </a:spcAft>
              <a:buClr>
                <a:srgbClr val="2C5EAB"/>
              </a:buClr>
              <a:buSzPts val="4123"/>
              <a:buFont typeface="Arial"/>
              <a:buNone/>
            </a:pPr>
            <a:r>
              <a:rPr lang="en-US" sz="4123" b="1" i="0" u="none" strike="noStrike" cap="none">
                <a:solidFill>
                  <a:srgbClr val="2C5EAB"/>
                </a:solidFill>
                <a:latin typeface="Verdana"/>
                <a:ea typeface="Verdana"/>
                <a:cs typeface="Verdana"/>
                <a:sym typeface="Verdana"/>
              </a:rPr>
              <a:t>$64.7 Bn </a:t>
            </a:r>
            <a:endParaRPr sz="4123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63" name="Google Shape;163;g3ef2225c6b0_3_84"/>
          <p:cNvSpPr/>
          <p:nvPr/>
        </p:nvSpPr>
        <p:spPr>
          <a:xfrm>
            <a:off x="3591514" y="4911190"/>
            <a:ext cx="2324400" cy="68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1050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123"/>
              <a:buFont typeface="Arial"/>
              <a:buNone/>
            </a:pPr>
            <a:r>
              <a:rPr lang="en-US" sz="4123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Phase I </a:t>
            </a:r>
            <a:endParaRPr sz="4123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64" name="Google Shape;164;g3ef2225c6b0_3_84"/>
          <p:cNvSpPr/>
          <p:nvPr/>
        </p:nvSpPr>
        <p:spPr>
          <a:xfrm>
            <a:off x="3528688" y="5647715"/>
            <a:ext cx="2439600" cy="68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1050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123"/>
              <a:buFont typeface="Arial"/>
              <a:buNone/>
            </a:pPr>
            <a:r>
              <a:rPr lang="en-US" sz="4023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Long List </a:t>
            </a:r>
            <a:endParaRPr sz="4023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65" name="Google Shape;165;g3ef2225c6b0_3_84"/>
          <p:cNvSpPr/>
          <p:nvPr/>
        </p:nvSpPr>
        <p:spPr>
          <a:xfrm>
            <a:off x="3015615" y="6303915"/>
            <a:ext cx="3465900" cy="68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1050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123"/>
              <a:buFont typeface="Arial"/>
              <a:buNone/>
            </a:pPr>
            <a:r>
              <a:rPr lang="en-US" sz="4123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54 projects </a:t>
            </a:r>
            <a:endParaRPr sz="4123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66" name="Google Shape;166;g3ef2225c6b0_3_84"/>
          <p:cNvSpPr/>
          <p:nvPr/>
        </p:nvSpPr>
        <p:spPr>
          <a:xfrm>
            <a:off x="14041457" y="4911190"/>
            <a:ext cx="2628300" cy="68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1050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123"/>
              <a:buFont typeface="Arial"/>
              <a:buNone/>
            </a:pPr>
            <a:r>
              <a:rPr lang="en-US" sz="4123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Phase II </a:t>
            </a:r>
            <a:endParaRPr sz="4123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67" name="Google Shape;167;g3ef2225c6b0_3_84"/>
          <p:cNvSpPr/>
          <p:nvPr/>
        </p:nvSpPr>
        <p:spPr>
          <a:xfrm>
            <a:off x="14041457" y="5647715"/>
            <a:ext cx="2628300" cy="68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1050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123"/>
              <a:buFont typeface="Arial"/>
              <a:buNone/>
            </a:pPr>
            <a:r>
              <a:rPr lang="en-US" sz="4023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Short List </a:t>
            </a:r>
            <a:endParaRPr sz="4023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68" name="Google Shape;168;g3ef2225c6b0_3_84"/>
          <p:cNvSpPr/>
          <p:nvPr/>
        </p:nvSpPr>
        <p:spPr>
          <a:xfrm>
            <a:off x="13622622" y="6303915"/>
            <a:ext cx="3465900" cy="68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1050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123"/>
              <a:buFont typeface="Arial"/>
              <a:buNone/>
            </a:pPr>
            <a:r>
              <a:rPr lang="en-US" sz="4123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18 projects </a:t>
            </a:r>
            <a:endParaRPr sz="4123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Google Shape;183;g3ef2225c6b0_3_53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20104011" cy="113085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g3ef2225c6b0_3_53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16172" y="5350998"/>
            <a:ext cx="16271686" cy="4481519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g3ef2225c6b0_3_53"/>
          <p:cNvSpPr/>
          <p:nvPr/>
        </p:nvSpPr>
        <p:spPr>
          <a:xfrm>
            <a:off x="1916172" y="3549879"/>
            <a:ext cx="12575400" cy="68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0506"/>
              </a:lnSpc>
              <a:spcBef>
                <a:spcPts val="0"/>
              </a:spcBef>
              <a:spcAft>
                <a:spcPts val="0"/>
              </a:spcAft>
              <a:buClr>
                <a:srgbClr val="2C5EAB"/>
              </a:buClr>
              <a:buSzPts val="4123"/>
              <a:buFont typeface="Arial"/>
              <a:buNone/>
            </a:pPr>
            <a:r>
              <a:rPr lang="en-US" sz="4123" b="1" i="0" u="none" strike="noStrike" cap="none">
                <a:solidFill>
                  <a:srgbClr val="2C5EAB"/>
                </a:solidFill>
                <a:latin typeface="Verdana"/>
                <a:ea typeface="Verdana"/>
                <a:cs typeface="Verdana"/>
                <a:sym typeface="Verdana"/>
              </a:rPr>
              <a:t>Flagship Projects Portfolio by Sector </a:t>
            </a:r>
            <a:endParaRPr sz="4123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86" name="Google Shape;186;g3ef2225c6b0_3_53"/>
          <p:cNvSpPr/>
          <p:nvPr/>
        </p:nvSpPr>
        <p:spPr>
          <a:xfrm>
            <a:off x="1916172" y="4345722"/>
            <a:ext cx="12565200" cy="68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0506"/>
              </a:lnSpc>
              <a:spcBef>
                <a:spcPts val="0"/>
              </a:spcBef>
              <a:spcAft>
                <a:spcPts val="0"/>
              </a:spcAft>
              <a:buClr>
                <a:srgbClr val="2C5EAB"/>
              </a:buClr>
              <a:buSzPts val="4123"/>
              <a:buFont typeface="Arial"/>
              <a:buNone/>
            </a:pPr>
            <a:r>
              <a:rPr lang="en-US" sz="4123" i="0" u="none" strike="noStrike" cap="none">
                <a:solidFill>
                  <a:srgbClr val="2C5EAB"/>
                </a:solidFill>
                <a:latin typeface="Verdana"/>
                <a:ea typeface="Verdana"/>
                <a:cs typeface="Verdana"/>
                <a:sym typeface="Verdana"/>
              </a:rPr>
              <a:t>18 projects | $64.7 billion </a:t>
            </a:r>
            <a:endParaRPr sz="4123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87" name="Google Shape;187;g3ef2225c6b0_3_53"/>
          <p:cNvSpPr/>
          <p:nvPr/>
        </p:nvSpPr>
        <p:spPr>
          <a:xfrm>
            <a:off x="1884759" y="5350998"/>
            <a:ext cx="1424100" cy="49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10481"/>
              </a:lnSpc>
              <a:spcBef>
                <a:spcPts val="0"/>
              </a:spcBef>
              <a:spcAft>
                <a:spcPts val="0"/>
              </a:spcAft>
              <a:buClr>
                <a:srgbClr val="2C5EAB"/>
              </a:buClr>
              <a:buSzPts val="2968"/>
              <a:buFont typeface="Arial"/>
              <a:buNone/>
            </a:pPr>
            <a:r>
              <a:rPr lang="en-US" sz="2968" b="1" i="0" u="none" strike="noStrike" cap="none">
                <a:solidFill>
                  <a:srgbClr val="2C5EAB"/>
                </a:solidFill>
                <a:latin typeface="Verdana"/>
                <a:ea typeface="Verdana"/>
                <a:cs typeface="Verdana"/>
                <a:sym typeface="Verdana"/>
              </a:rPr>
              <a:t>Sector </a:t>
            </a:r>
            <a:endParaRPr sz="2968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88" name="Google Shape;188;g3ef2225c6b0_3_53"/>
          <p:cNvSpPr/>
          <p:nvPr/>
        </p:nvSpPr>
        <p:spPr>
          <a:xfrm>
            <a:off x="1916172" y="6324859"/>
            <a:ext cx="1078500" cy="36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0518"/>
              </a:lnSpc>
              <a:spcBef>
                <a:spcPts val="0"/>
              </a:spcBef>
              <a:spcAft>
                <a:spcPts val="0"/>
              </a:spcAft>
              <a:buClr>
                <a:srgbClr val="2C5EAB"/>
              </a:buClr>
              <a:buSzPts val="2226"/>
              <a:buFont typeface="Arial"/>
              <a:buNone/>
            </a:pPr>
            <a:r>
              <a:rPr lang="en-US" sz="2226" i="0" u="none" strike="noStrike" cap="none">
                <a:solidFill>
                  <a:srgbClr val="2C5EAB"/>
                </a:solidFill>
                <a:latin typeface="Verdana"/>
                <a:ea typeface="Verdana"/>
                <a:cs typeface="Verdana"/>
                <a:sym typeface="Verdana"/>
              </a:rPr>
              <a:t>Energy </a:t>
            </a:r>
            <a:endParaRPr sz="2226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89" name="Google Shape;189;g3ef2225c6b0_3_53"/>
          <p:cNvSpPr/>
          <p:nvPr/>
        </p:nvSpPr>
        <p:spPr>
          <a:xfrm>
            <a:off x="9266734" y="6324859"/>
            <a:ext cx="251400" cy="36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10518"/>
              </a:lnSpc>
              <a:spcBef>
                <a:spcPts val="0"/>
              </a:spcBef>
              <a:spcAft>
                <a:spcPts val="0"/>
              </a:spcAft>
              <a:buClr>
                <a:srgbClr val="2C5EAB"/>
              </a:buClr>
              <a:buSzPts val="2226"/>
              <a:buFont typeface="Arial"/>
              <a:buNone/>
            </a:pPr>
            <a:r>
              <a:rPr lang="en-US" sz="2226" i="0" u="none" strike="noStrike" cap="none">
                <a:solidFill>
                  <a:srgbClr val="2C5EAB"/>
                </a:solidFill>
                <a:latin typeface="Verdana"/>
                <a:ea typeface="Verdana"/>
                <a:cs typeface="Verdana"/>
                <a:sym typeface="Verdana"/>
              </a:rPr>
              <a:t>7 </a:t>
            </a:r>
            <a:endParaRPr sz="2226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90" name="Google Shape;190;g3ef2225c6b0_3_53"/>
          <p:cNvSpPr/>
          <p:nvPr/>
        </p:nvSpPr>
        <p:spPr>
          <a:xfrm>
            <a:off x="16009984" y="6324859"/>
            <a:ext cx="1015800" cy="36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10518"/>
              </a:lnSpc>
              <a:spcBef>
                <a:spcPts val="0"/>
              </a:spcBef>
              <a:spcAft>
                <a:spcPts val="0"/>
              </a:spcAft>
              <a:buClr>
                <a:srgbClr val="2C5EAB"/>
              </a:buClr>
              <a:buSzPts val="2226"/>
              <a:buFont typeface="Arial"/>
              <a:buNone/>
            </a:pPr>
            <a:r>
              <a:rPr lang="en-US" sz="2226" b="1" i="0" u="none" strike="noStrike" cap="none">
                <a:solidFill>
                  <a:srgbClr val="2C5EAB"/>
                </a:solidFill>
                <a:latin typeface="Verdana"/>
                <a:ea typeface="Verdana"/>
                <a:cs typeface="Verdana"/>
                <a:sym typeface="Verdana"/>
              </a:rPr>
              <a:t>$51.0 </a:t>
            </a:r>
            <a:endParaRPr sz="2226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91" name="Google Shape;191;g3ef2225c6b0_3_53"/>
          <p:cNvSpPr/>
          <p:nvPr/>
        </p:nvSpPr>
        <p:spPr>
          <a:xfrm>
            <a:off x="9266734" y="6953156"/>
            <a:ext cx="251400" cy="36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10518"/>
              </a:lnSpc>
              <a:spcBef>
                <a:spcPts val="0"/>
              </a:spcBef>
              <a:spcAft>
                <a:spcPts val="0"/>
              </a:spcAft>
              <a:buClr>
                <a:srgbClr val="2C5EAB"/>
              </a:buClr>
              <a:buSzPts val="2226"/>
              <a:buFont typeface="Arial"/>
              <a:buNone/>
            </a:pPr>
            <a:r>
              <a:rPr lang="en-US" sz="2226" i="0" u="none" strike="noStrike" cap="none">
                <a:solidFill>
                  <a:srgbClr val="2C5EAB"/>
                </a:solidFill>
                <a:latin typeface="Verdana"/>
                <a:ea typeface="Verdana"/>
                <a:cs typeface="Verdana"/>
                <a:sym typeface="Verdana"/>
              </a:rPr>
              <a:t>4 </a:t>
            </a:r>
            <a:endParaRPr sz="2226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92" name="Google Shape;192;g3ef2225c6b0_3_53"/>
          <p:cNvSpPr/>
          <p:nvPr/>
        </p:nvSpPr>
        <p:spPr>
          <a:xfrm>
            <a:off x="16114693" y="6953156"/>
            <a:ext cx="806400" cy="36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10518"/>
              </a:lnSpc>
              <a:spcBef>
                <a:spcPts val="0"/>
              </a:spcBef>
              <a:spcAft>
                <a:spcPts val="0"/>
              </a:spcAft>
              <a:buClr>
                <a:srgbClr val="2C5EAB"/>
              </a:buClr>
              <a:buSzPts val="2226"/>
              <a:buFont typeface="Arial"/>
              <a:buNone/>
            </a:pPr>
            <a:r>
              <a:rPr lang="en-US" sz="2226" b="1" i="0" u="none" strike="noStrike" cap="none">
                <a:solidFill>
                  <a:srgbClr val="2C5EAB"/>
                </a:solidFill>
                <a:latin typeface="Verdana"/>
                <a:ea typeface="Verdana"/>
                <a:cs typeface="Verdana"/>
                <a:sym typeface="Verdana"/>
              </a:rPr>
              <a:t>$2.9 </a:t>
            </a:r>
            <a:endParaRPr sz="2226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93" name="Google Shape;193;g3ef2225c6b0_3_53"/>
          <p:cNvSpPr/>
          <p:nvPr/>
        </p:nvSpPr>
        <p:spPr>
          <a:xfrm>
            <a:off x="9266734" y="7581453"/>
            <a:ext cx="251400" cy="36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10518"/>
              </a:lnSpc>
              <a:spcBef>
                <a:spcPts val="0"/>
              </a:spcBef>
              <a:spcAft>
                <a:spcPts val="0"/>
              </a:spcAft>
              <a:buClr>
                <a:srgbClr val="2C5EAB"/>
              </a:buClr>
              <a:buSzPts val="2226"/>
              <a:buFont typeface="Arial"/>
              <a:buNone/>
            </a:pPr>
            <a:r>
              <a:rPr lang="en-US" sz="2226" i="0" u="none" strike="noStrike" cap="none">
                <a:solidFill>
                  <a:srgbClr val="2C5EAB"/>
                </a:solidFill>
                <a:latin typeface="Verdana"/>
                <a:ea typeface="Verdana"/>
                <a:cs typeface="Verdana"/>
                <a:sym typeface="Verdana"/>
              </a:rPr>
              <a:t>3 </a:t>
            </a:r>
            <a:endParaRPr sz="2226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94" name="Google Shape;194;g3ef2225c6b0_3_53"/>
          <p:cNvSpPr/>
          <p:nvPr/>
        </p:nvSpPr>
        <p:spPr>
          <a:xfrm>
            <a:off x="16114693" y="7581453"/>
            <a:ext cx="806400" cy="36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10518"/>
              </a:lnSpc>
              <a:spcBef>
                <a:spcPts val="0"/>
              </a:spcBef>
              <a:spcAft>
                <a:spcPts val="0"/>
              </a:spcAft>
              <a:buClr>
                <a:srgbClr val="2C5EAB"/>
              </a:buClr>
              <a:buSzPts val="2226"/>
              <a:buFont typeface="Arial"/>
              <a:buNone/>
            </a:pPr>
            <a:r>
              <a:rPr lang="en-US" sz="2226" b="1" i="0" u="none" strike="noStrike" cap="none">
                <a:solidFill>
                  <a:srgbClr val="2C5EAB"/>
                </a:solidFill>
                <a:latin typeface="Verdana"/>
                <a:ea typeface="Verdana"/>
                <a:cs typeface="Verdana"/>
                <a:sym typeface="Verdana"/>
              </a:rPr>
              <a:t>$1.2 </a:t>
            </a:r>
            <a:endParaRPr sz="2226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95" name="Google Shape;195;g3ef2225c6b0_3_53"/>
          <p:cNvSpPr/>
          <p:nvPr/>
        </p:nvSpPr>
        <p:spPr>
          <a:xfrm>
            <a:off x="9266734" y="8209750"/>
            <a:ext cx="251400" cy="36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10518"/>
              </a:lnSpc>
              <a:spcBef>
                <a:spcPts val="0"/>
              </a:spcBef>
              <a:spcAft>
                <a:spcPts val="0"/>
              </a:spcAft>
              <a:buClr>
                <a:srgbClr val="2C5EAB"/>
              </a:buClr>
              <a:buSzPts val="2226"/>
              <a:buFont typeface="Arial"/>
              <a:buNone/>
            </a:pPr>
            <a:r>
              <a:rPr lang="en-US" sz="2226" i="0" u="none" strike="noStrike" cap="none">
                <a:solidFill>
                  <a:srgbClr val="2C5EAB"/>
                </a:solidFill>
                <a:latin typeface="Verdana"/>
                <a:ea typeface="Verdana"/>
                <a:cs typeface="Verdana"/>
                <a:sym typeface="Verdana"/>
              </a:rPr>
              <a:t>1 </a:t>
            </a:r>
            <a:endParaRPr sz="2226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96" name="Google Shape;196;g3ef2225c6b0_3_53"/>
          <p:cNvSpPr/>
          <p:nvPr/>
        </p:nvSpPr>
        <p:spPr>
          <a:xfrm>
            <a:off x="16114693" y="8209750"/>
            <a:ext cx="806400" cy="36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10518"/>
              </a:lnSpc>
              <a:spcBef>
                <a:spcPts val="0"/>
              </a:spcBef>
              <a:spcAft>
                <a:spcPts val="0"/>
              </a:spcAft>
              <a:buClr>
                <a:srgbClr val="2C5EAB"/>
              </a:buClr>
              <a:buSzPts val="2226"/>
              <a:buFont typeface="Arial"/>
              <a:buNone/>
            </a:pPr>
            <a:r>
              <a:rPr lang="en-US" sz="2226" b="1" i="0" u="none" strike="noStrike" cap="none">
                <a:solidFill>
                  <a:srgbClr val="2C5EAB"/>
                </a:solidFill>
                <a:latin typeface="Verdana"/>
                <a:ea typeface="Verdana"/>
                <a:cs typeface="Verdana"/>
                <a:sym typeface="Verdana"/>
              </a:rPr>
              <a:t>$6.0 </a:t>
            </a:r>
            <a:endParaRPr sz="2226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97" name="Google Shape;197;g3ef2225c6b0_3_53"/>
          <p:cNvSpPr/>
          <p:nvPr/>
        </p:nvSpPr>
        <p:spPr>
          <a:xfrm>
            <a:off x="9266734" y="8838048"/>
            <a:ext cx="251400" cy="36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10518"/>
              </a:lnSpc>
              <a:spcBef>
                <a:spcPts val="0"/>
              </a:spcBef>
              <a:spcAft>
                <a:spcPts val="0"/>
              </a:spcAft>
              <a:buClr>
                <a:srgbClr val="2C5EAB"/>
              </a:buClr>
              <a:buSzPts val="2226"/>
              <a:buFont typeface="Arial"/>
              <a:buNone/>
            </a:pPr>
            <a:r>
              <a:rPr lang="en-US" sz="2226" i="0" u="none" strike="noStrike" cap="none">
                <a:solidFill>
                  <a:srgbClr val="2C5EAB"/>
                </a:solidFill>
                <a:latin typeface="Verdana"/>
                <a:ea typeface="Verdana"/>
                <a:cs typeface="Verdana"/>
                <a:sym typeface="Verdana"/>
              </a:rPr>
              <a:t>2 </a:t>
            </a:r>
            <a:endParaRPr sz="2226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98" name="Google Shape;198;g3ef2225c6b0_3_53"/>
          <p:cNvSpPr/>
          <p:nvPr/>
        </p:nvSpPr>
        <p:spPr>
          <a:xfrm>
            <a:off x="16114693" y="8838048"/>
            <a:ext cx="806400" cy="36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10518"/>
              </a:lnSpc>
              <a:spcBef>
                <a:spcPts val="0"/>
              </a:spcBef>
              <a:spcAft>
                <a:spcPts val="0"/>
              </a:spcAft>
              <a:buClr>
                <a:srgbClr val="2C5EAB"/>
              </a:buClr>
              <a:buSzPts val="2226"/>
              <a:buFont typeface="Arial"/>
              <a:buNone/>
            </a:pPr>
            <a:r>
              <a:rPr lang="en-US" sz="2226" b="1" i="0" u="none" strike="noStrike" cap="none">
                <a:solidFill>
                  <a:srgbClr val="2C5EAB"/>
                </a:solidFill>
                <a:latin typeface="Verdana"/>
                <a:ea typeface="Verdana"/>
                <a:cs typeface="Verdana"/>
                <a:sym typeface="Verdana"/>
              </a:rPr>
              <a:t>$3.0 </a:t>
            </a:r>
            <a:endParaRPr sz="2226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99" name="Google Shape;199;g3ef2225c6b0_3_53"/>
          <p:cNvSpPr/>
          <p:nvPr/>
        </p:nvSpPr>
        <p:spPr>
          <a:xfrm>
            <a:off x="9266734" y="9466345"/>
            <a:ext cx="251400" cy="36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10518"/>
              </a:lnSpc>
              <a:spcBef>
                <a:spcPts val="0"/>
              </a:spcBef>
              <a:spcAft>
                <a:spcPts val="0"/>
              </a:spcAft>
              <a:buClr>
                <a:srgbClr val="2C5EAB"/>
              </a:buClr>
              <a:buSzPts val="2226"/>
              <a:buFont typeface="Arial"/>
              <a:buNone/>
            </a:pPr>
            <a:r>
              <a:rPr lang="en-US" sz="2226" i="0" u="none" strike="noStrike" cap="none">
                <a:solidFill>
                  <a:srgbClr val="2C5EAB"/>
                </a:solidFill>
                <a:latin typeface="Verdana"/>
                <a:ea typeface="Verdana"/>
                <a:cs typeface="Verdana"/>
                <a:sym typeface="Verdana"/>
              </a:rPr>
              <a:t>1 </a:t>
            </a:r>
            <a:endParaRPr sz="2226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00" name="Google Shape;200;g3ef2225c6b0_3_53"/>
          <p:cNvSpPr/>
          <p:nvPr/>
        </p:nvSpPr>
        <p:spPr>
          <a:xfrm>
            <a:off x="16114693" y="9466345"/>
            <a:ext cx="806400" cy="36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10518"/>
              </a:lnSpc>
              <a:spcBef>
                <a:spcPts val="0"/>
              </a:spcBef>
              <a:spcAft>
                <a:spcPts val="0"/>
              </a:spcAft>
              <a:buClr>
                <a:srgbClr val="2C5EAB"/>
              </a:buClr>
              <a:buSzPts val="2226"/>
              <a:buFont typeface="Arial"/>
              <a:buNone/>
            </a:pPr>
            <a:r>
              <a:rPr lang="en-US" sz="2226" b="1" i="0" u="none" strike="noStrike" cap="none">
                <a:solidFill>
                  <a:srgbClr val="2C5EAB"/>
                </a:solidFill>
                <a:latin typeface="Verdana"/>
                <a:ea typeface="Verdana"/>
                <a:cs typeface="Verdana"/>
                <a:sym typeface="Verdana"/>
              </a:rPr>
              <a:t>$0.5 </a:t>
            </a:r>
            <a:endParaRPr sz="2226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01" name="Google Shape;201;g3ef2225c6b0_3_53"/>
          <p:cNvSpPr/>
          <p:nvPr/>
        </p:nvSpPr>
        <p:spPr>
          <a:xfrm>
            <a:off x="1916172" y="6953156"/>
            <a:ext cx="1298400" cy="36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0518"/>
              </a:lnSpc>
              <a:spcBef>
                <a:spcPts val="0"/>
              </a:spcBef>
              <a:spcAft>
                <a:spcPts val="0"/>
              </a:spcAft>
              <a:buClr>
                <a:srgbClr val="2C5EAB"/>
              </a:buClr>
              <a:buSzPts val="2226"/>
              <a:buFont typeface="Arial"/>
              <a:buNone/>
            </a:pPr>
            <a:r>
              <a:rPr lang="en-US" sz="2226" i="0" u="none" strike="noStrike" cap="none">
                <a:solidFill>
                  <a:srgbClr val="2C5EAB"/>
                </a:solidFill>
                <a:latin typeface="Verdana"/>
                <a:ea typeface="Verdana"/>
                <a:cs typeface="Verdana"/>
                <a:sym typeface="Verdana"/>
              </a:rPr>
              <a:t>Industry </a:t>
            </a:r>
            <a:endParaRPr sz="2226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02" name="Google Shape;202;g3ef2225c6b0_3_53"/>
          <p:cNvSpPr/>
          <p:nvPr/>
        </p:nvSpPr>
        <p:spPr>
          <a:xfrm>
            <a:off x="1916172" y="7581453"/>
            <a:ext cx="3151800" cy="36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0518"/>
              </a:lnSpc>
              <a:spcBef>
                <a:spcPts val="0"/>
              </a:spcBef>
              <a:spcAft>
                <a:spcPts val="0"/>
              </a:spcAft>
              <a:buClr>
                <a:srgbClr val="2C5EAB"/>
              </a:buClr>
              <a:buSzPts val="2226"/>
              <a:buFont typeface="Arial"/>
              <a:buNone/>
            </a:pPr>
            <a:r>
              <a:rPr lang="en-US" sz="2226" i="0" u="none" strike="noStrike" cap="none">
                <a:solidFill>
                  <a:srgbClr val="2C5EAB"/>
                </a:solidFill>
                <a:latin typeface="Verdana"/>
                <a:ea typeface="Verdana"/>
                <a:cs typeface="Verdana"/>
                <a:sym typeface="Verdana"/>
              </a:rPr>
              <a:t>Critical Raw Materials </a:t>
            </a:r>
            <a:endParaRPr sz="2226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03" name="Google Shape;203;g3ef2225c6b0_3_53"/>
          <p:cNvSpPr/>
          <p:nvPr/>
        </p:nvSpPr>
        <p:spPr>
          <a:xfrm>
            <a:off x="1916172" y="8209750"/>
            <a:ext cx="3151800" cy="36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0518"/>
              </a:lnSpc>
              <a:spcBef>
                <a:spcPts val="0"/>
              </a:spcBef>
              <a:spcAft>
                <a:spcPts val="0"/>
              </a:spcAft>
              <a:buClr>
                <a:srgbClr val="2C5EAB"/>
              </a:buClr>
              <a:buSzPts val="2226"/>
              <a:buFont typeface="Arial"/>
              <a:buNone/>
            </a:pPr>
            <a:r>
              <a:rPr lang="en-US" sz="2226" i="0" u="none" strike="noStrike" cap="none">
                <a:solidFill>
                  <a:srgbClr val="2C5EAB"/>
                </a:solidFill>
                <a:latin typeface="Verdana"/>
                <a:ea typeface="Verdana"/>
                <a:cs typeface="Verdana"/>
                <a:sym typeface="Verdana"/>
              </a:rPr>
              <a:t>IT &amp; Communications </a:t>
            </a:r>
            <a:endParaRPr sz="2226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04" name="Google Shape;204;g3ef2225c6b0_3_53"/>
          <p:cNvSpPr/>
          <p:nvPr/>
        </p:nvSpPr>
        <p:spPr>
          <a:xfrm>
            <a:off x="1916172" y="8838048"/>
            <a:ext cx="1434600" cy="36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0518"/>
              </a:lnSpc>
              <a:spcBef>
                <a:spcPts val="0"/>
              </a:spcBef>
              <a:spcAft>
                <a:spcPts val="0"/>
              </a:spcAft>
              <a:buClr>
                <a:srgbClr val="2C5EAB"/>
              </a:buClr>
              <a:buSzPts val="2226"/>
              <a:buFont typeface="Arial"/>
              <a:buNone/>
            </a:pPr>
            <a:r>
              <a:rPr lang="en-US" sz="2226" i="0" u="none" strike="noStrike" cap="none">
                <a:solidFill>
                  <a:srgbClr val="2C5EAB"/>
                </a:solidFill>
                <a:latin typeface="Verdana"/>
                <a:ea typeface="Verdana"/>
                <a:cs typeface="Verdana"/>
                <a:sym typeface="Verdana"/>
              </a:rPr>
              <a:t>Transport </a:t>
            </a:r>
            <a:endParaRPr sz="2226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05" name="Google Shape;205;g3ef2225c6b0_3_53"/>
          <p:cNvSpPr/>
          <p:nvPr/>
        </p:nvSpPr>
        <p:spPr>
          <a:xfrm>
            <a:off x="1916172" y="9466345"/>
            <a:ext cx="1245900" cy="36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0518"/>
              </a:lnSpc>
              <a:spcBef>
                <a:spcPts val="0"/>
              </a:spcBef>
              <a:spcAft>
                <a:spcPts val="0"/>
              </a:spcAft>
              <a:buClr>
                <a:srgbClr val="2C5EAB"/>
              </a:buClr>
              <a:buSzPts val="2226"/>
              <a:buFont typeface="Arial"/>
              <a:buNone/>
            </a:pPr>
            <a:r>
              <a:rPr lang="en-US" sz="2226" i="0" u="none" strike="noStrike" cap="none">
                <a:solidFill>
                  <a:srgbClr val="2C5EAB"/>
                </a:solidFill>
                <a:latin typeface="Verdana"/>
                <a:ea typeface="Verdana"/>
                <a:cs typeface="Verdana"/>
                <a:sym typeface="Verdana"/>
              </a:rPr>
              <a:t>Housing </a:t>
            </a:r>
            <a:endParaRPr sz="2226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06" name="Google Shape;206;g3ef2225c6b0_3_53"/>
          <p:cNvSpPr/>
          <p:nvPr/>
        </p:nvSpPr>
        <p:spPr>
          <a:xfrm>
            <a:off x="8491888" y="5350998"/>
            <a:ext cx="1821900" cy="49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10481"/>
              </a:lnSpc>
              <a:spcBef>
                <a:spcPts val="0"/>
              </a:spcBef>
              <a:spcAft>
                <a:spcPts val="0"/>
              </a:spcAft>
              <a:buClr>
                <a:srgbClr val="2C5EAB"/>
              </a:buClr>
              <a:buSzPts val="2968"/>
              <a:buFont typeface="Arial"/>
              <a:buNone/>
            </a:pPr>
            <a:r>
              <a:rPr lang="en-US" sz="2968" b="1" i="0" u="none" strike="noStrike" cap="none">
                <a:solidFill>
                  <a:srgbClr val="2C5EAB"/>
                </a:solidFill>
                <a:latin typeface="Verdana"/>
                <a:ea typeface="Verdana"/>
                <a:cs typeface="Verdana"/>
                <a:sym typeface="Verdana"/>
              </a:rPr>
              <a:t>Projects </a:t>
            </a:r>
            <a:endParaRPr sz="2968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07" name="Google Shape;207;g3ef2225c6b0_3_53"/>
          <p:cNvSpPr/>
          <p:nvPr/>
        </p:nvSpPr>
        <p:spPr>
          <a:xfrm>
            <a:off x="14784890" y="5350998"/>
            <a:ext cx="3455400" cy="49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10481"/>
              </a:lnSpc>
              <a:spcBef>
                <a:spcPts val="0"/>
              </a:spcBef>
              <a:spcAft>
                <a:spcPts val="0"/>
              </a:spcAft>
              <a:buClr>
                <a:srgbClr val="2C5EAB"/>
              </a:buClr>
              <a:buSzPts val="2968"/>
              <a:buFont typeface="Arial"/>
              <a:buNone/>
            </a:pPr>
            <a:r>
              <a:rPr lang="en-US" sz="2968" b="1" i="0" u="none" strike="noStrike" cap="none">
                <a:solidFill>
                  <a:srgbClr val="2C5EAB"/>
                </a:solidFill>
                <a:latin typeface="Verdana"/>
                <a:ea typeface="Verdana"/>
                <a:cs typeface="Verdana"/>
                <a:sym typeface="Verdana"/>
              </a:rPr>
              <a:t>Budget, USD bn </a:t>
            </a:r>
            <a:endParaRPr sz="2968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2" name="Google Shape;242;g3ef2b33f906_0_38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20104011" cy="11308508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g3ef2b33f906_0_38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16172" y="4523740"/>
            <a:ext cx="7758892" cy="168580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g3ef2b33f906_0_38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916172" y="9633891"/>
            <a:ext cx="7758892" cy="1675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g3ef2b33f906_0_38" descr="preencoded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916172" y="6104955"/>
            <a:ext cx="7758892" cy="168580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g3ef2b33f906_0_38" descr="preencoded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429002" y="4523740"/>
            <a:ext cx="7758892" cy="168580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g3ef2b33f906_0_38" descr="preencoded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916172" y="7874659"/>
            <a:ext cx="7758892" cy="168580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g3ef2b33f906_0_38" descr="preencoded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0429002" y="6104955"/>
            <a:ext cx="7758892" cy="168580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Google Shape;249;g3ef2b33f906_0_38" descr="preencoded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0429002" y="7881495"/>
            <a:ext cx="7758892" cy="2052285"/>
          </a:xfrm>
          <a:prstGeom prst="rect">
            <a:avLst/>
          </a:prstGeom>
          <a:noFill/>
          <a:ln>
            <a:noFill/>
          </a:ln>
        </p:spPr>
      </p:pic>
      <p:sp>
        <p:nvSpPr>
          <p:cNvPr id="250" name="Google Shape;250;g3ef2b33f906_0_38"/>
          <p:cNvSpPr/>
          <p:nvPr/>
        </p:nvSpPr>
        <p:spPr>
          <a:xfrm>
            <a:off x="1916172" y="3340447"/>
            <a:ext cx="8502300" cy="68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050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123"/>
              <a:buFont typeface="Arial"/>
              <a:buNone/>
            </a:pPr>
            <a:r>
              <a:rPr lang="en-US" sz="4123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Energy – 7 projects, $51 Bn </a:t>
            </a:r>
            <a:endParaRPr sz="4123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51" name="Google Shape;251;g3ef2b33f906_0_38"/>
          <p:cNvSpPr/>
          <p:nvPr/>
        </p:nvSpPr>
        <p:spPr>
          <a:xfrm>
            <a:off x="3539159" y="4816945"/>
            <a:ext cx="4209300" cy="109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051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26"/>
              <a:buFont typeface="Arial"/>
              <a:buNone/>
            </a:pPr>
            <a:r>
              <a:rPr lang="en-US" sz="2226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Khmelnytskyi </a:t>
            </a:r>
            <a:r>
              <a:rPr lang="en-US" sz="2226" b="1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NPP.</a:t>
            </a:r>
            <a:endParaRPr sz="2226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1051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26"/>
              <a:buFont typeface="Arial"/>
              <a:buNone/>
            </a:pPr>
            <a:r>
              <a:rPr lang="en-US" sz="2226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Units 3, 4 &amp; 5, 6 (4.4 gw)</a:t>
            </a:r>
            <a:endParaRPr sz="2226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1051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26"/>
              <a:buFont typeface="Arial"/>
              <a:buNone/>
            </a:pPr>
            <a:r>
              <a:rPr lang="en-US" sz="2226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$22.1 bn </a:t>
            </a:r>
            <a:endParaRPr sz="2226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52" name="Google Shape;252;g3ef2b33f906_0_38"/>
          <p:cNvSpPr/>
          <p:nvPr/>
        </p:nvSpPr>
        <p:spPr>
          <a:xfrm>
            <a:off x="3539159" y="9927096"/>
            <a:ext cx="4858500" cy="109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051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26"/>
              <a:buFont typeface="Arial"/>
              <a:buNone/>
            </a:pPr>
            <a:r>
              <a:rPr lang="en-US" sz="2226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Construction of kaniv pumped storage power plant (1 </a:t>
            </a:r>
            <a:r>
              <a:rPr lang="en-US" sz="2226" b="1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GW</a:t>
            </a:r>
            <a:r>
              <a:rPr lang="en-US" sz="2226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)</a:t>
            </a:r>
            <a:endParaRPr sz="2226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1051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26"/>
              <a:buFont typeface="Arial"/>
              <a:buNone/>
            </a:pPr>
            <a:r>
              <a:rPr lang="en-US" sz="2226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$2.0 bn </a:t>
            </a:r>
            <a:endParaRPr sz="2226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53" name="Google Shape;253;g3ef2b33f906_0_38"/>
          <p:cNvSpPr/>
          <p:nvPr/>
        </p:nvSpPr>
        <p:spPr>
          <a:xfrm>
            <a:off x="3539159" y="6398160"/>
            <a:ext cx="4691100" cy="109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051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26"/>
              <a:buFont typeface="Arial"/>
              <a:buNone/>
            </a:pPr>
            <a:r>
              <a:rPr lang="en-US" sz="2226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Unconventional gas deposits of the dnipro-donetsk basin</a:t>
            </a:r>
            <a:endParaRPr sz="2226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1051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26"/>
              <a:buFont typeface="Arial"/>
              <a:buNone/>
            </a:pPr>
            <a:r>
              <a:rPr lang="en-US" sz="2226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$18.3 bn </a:t>
            </a:r>
            <a:endParaRPr sz="2226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54" name="Google Shape;254;g3ef2b33f906_0_38"/>
          <p:cNvSpPr/>
          <p:nvPr/>
        </p:nvSpPr>
        <p:spPr>
          <a:xfrm>
            <a:off x="12051989" y="4816945"/>
            <a:ext cx="4691100" cy="109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051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26"/>
              <a:buFont typeface="Arial"/>
              <a:buNone/>
            </a:pPr>
            <a:r>
              <a:rPr lang="en-US" sz="2226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Poltava wind farm</a:t>
            </a:r>
            <a:endParaRPr sz="2226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1051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26"/>
              <a:buFont typeface="Arial"/>
              <a:buNone/>
            </a:pPr>
            <a:r>
              <a:rPr lang="en-US" sz="2226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650 </a:t>
            </a:r>
            <a:r>
              <a:rPr lang="en-US" sz="2226" b="1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MW</a:t>
            </a:r>
            <a:r>
              <a:rPr lang="en-US" sz="2226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 onshore wind farm</a:t>
            </a:r>
            <a:endParaRPr sz="2226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1051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26"/>
              <a:buFont typeface="Arial"/>
              <a:buNone/>
            </a:pPr>
            <a:r>
              <a:rPr lang="en-US" sz="2226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$1.4 bn </a:t>
            </a:r>
            <a:endParaRPr sz="2226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55" name="Google Shape;255;g3ef2b33f906_0_38"/>
          <p:cNvSpPr/>
          <p:nvPr/>
        </p:nvSpPr>
        <p:spPr>
          <a:xfrm>
            <a:off x="3539159" y="8167864"/>
            <a:ext cx="5266800" cy="109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051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26"/>
              <a:buFont typeface="Arial"/>
              <a:buNone/>
            </a:pPr>
            <a:r>
              <a:rPr lang="en-US" sz="2226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Smart grids for ukraine</a:t>
            </a:r>
            <a:endParaRPr sz="2226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1051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26"/>
              <a:buFont typeface="Arial"/>
              <a:buNone/>
            </a:pPr>
            <a:r>
              <a:rPr lang="en-US" sz="2226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Modular energy storage systems</a:t>
            </a:r>
            <a:endParaRPr sz="2226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1051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26"/>
              <a:buFont typeface="Arial"/>
              <a:buNone/>
            </a:pPr>
            <a:r>
              <a:rPr lang="en-US" sz="2226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$5.0 bn </a:t>
            </a:r>
            <a:endParaRPr sz="2226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56" name="Google Shape;256;g3ef2b33f906_0_38"/>
          <p:cNvSpPr/>
          <p:nvPr/>
        </p:nvSpPr>
        <p:spPr>
          <a:xfrm>
            <a:off x="12051989" y="6398160"/>
            <a:ext cx="5266800" cy="109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051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26"/>
              <a:buFont typeface="Arial"/>
              <a:buNone/>
            </a:pPr>
            <a:r>
              <a:rPr lang="en-US" sz="2226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Project blue</a:t>
            </a:r>
            <a:endParaRPr sz="2226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1051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26"/>
              <a:buFont typeface="Arial"/>
              <a:buNone/>
            </a:pPr>
            <a:r>
              <a:rPr lang="en-US" sz="2226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650 </a:t>
            </a:r>
            <a:r>
              <a:rPr lang="en-US" sz="2226" b="1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MW CCGT</a:t>
            </a:r>
            <a:r>
              <a:rPr lang="en-US" sz="2226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 power plant</a:t>
            </a:r>
            <a:endParaRPr sz="2226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1051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26"/>
              <a:buFont typeface="Arial"/>
              <a:buNone/>
            </a:pPr>
            <a:r>
              <a:rPr lang="en-US" sz="2226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$1.2 bn </a:t>
            </a:r>
            <a:endParaRPr sz="2226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57" name="Google Shape;257;g3ef2b33f906_0_38"/>
          <p:cNvSpPr/>
          <p:nvPr/>
        </p:nvSpPr>
        <p:spPr>
          <a:xfrm>
            <a:off x="12051989" y="8213765"/>
            <a:ext cx="5088900" cy="146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051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26"/>
              <a:buFont typeface="Arial"/>
              <a:buNone/>
            </a:pPr>
            <a:r>
              <a:rPr lang="en-US" sz="2226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Plakhtiyivka energy complex</a:t>
            </a:r>
            <a:endParaRPr sz="2226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1051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26"/>
              <a:buFont typeface="Arial"/>
              <a:buNone/>
            </a:pPr>
            <a:r>
              <a:rPr lang="en-US" sz="2226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460 </a:t>
            </a:r>
            <a:r>
              <a:rPr lang="en-US" sz="2226" b="1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MW</a:t>
            </a:r>
            <a:r>
              <a:rPr lang="en-US" sz="2226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 wind + 460 </a:t>
            </a:r>
            <a:r>
              <a:rPr lang="en-US" sz="2226" b="1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MW</a:t>
            </a:r>
            <a:r>
              <a:rPr lang="en-US" sz="2226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 solar</a:t>
            </a:r>
            <a:endParaRPr sz="2226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1051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26"/>
              <a:buFont typeface="Arial"/>
              <a:buNone/>
            </a:pPr>
            <a:r>
              <a:rPr lang="en-US" sz="2226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+ 200 </a:t>
            </a:r>
            <a:r>
              <a:rPr lang="en-US" sz="2226" b="1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MWH</a:t>
            </a:r>
            <a:r>
              <a:rPr lang="en-US" sz="2226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 BESS</a:t>
            </a:r>
            <a:endParaRPr sz="2226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1051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26"/>
              <a:buFont typeface="Arial"/>
              <a:buNone/>
            </a:pPr>
            <a:r>
              <a:rPr lang="en-US" sz="2226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$1.1 bn </a:t>
            </a:r>
            <a:endParaRPr sz="2226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9" name="Google Shape;289;g3ef2b33f906_0_16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20104011" cy="1130850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0" name="Google Shape;290;g3ef2b33f906_0_16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16172" y="4523740"/>
            <a:ext cx="7758892" cy="168580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1" name="Google Shape;291;g3ef2b33f906_0_16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916172" y="9633891"/>
            <a:ext cx="7758892" cy="1675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2" name="Google Shape;292;g3ef2b33f906_0_16" descr="preencoded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916172" y="6104955"/>
            <a:ext cx="7758892" cy="168580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" name="Google Shape;293;g3ef2b33f906_0_16" descr="preencoded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429002" y="4523740"/>
            <a:ext cx="7758892" cy="168580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g3ef2b33f906_0_16" descr="preencoded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916172" y="7874659"/>
            <a:ext cx="7758892" cy="168580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" name="Google Shape;295;g3ef2b33f906_0_16" descr="preencoded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0429002" y="6104955"/>
            <a:ext cx="7758892" cy="168580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g3ef2b33f906_0_16" descr="preencoded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0429002" y="7686169"/>
            <a:ext cx="7758892" cy="1685805"/>
          </a:xfrm>
          <a:prstGeom prst="rect">
            <a:avLst/>
          </a:prstGeom>
          <a:noFill/>
          <a:ln>
            <a:noFill/>
          </a:ln>
        </p:spPr>
      </p:pic>
      <p:sp>
        <p:nvSpPr>
          <p:cNvPr id="297" name="Google Shape;297;g3ef2b33f906_0_16"/>
          <p:cNvSpPr/>
          <p:nvPr/>
        </p:nvSpPr>
        <p:spPr>
          <a:xfrm>
            <a:off x="1916178" y="3340450"/>
            <a:ext cx="16271700" cy="68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1270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US" sz="37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Industry &amp; Critical Raw Materials – 7 projects, $4.1 Bn </a:t>
            </a:r>
            <a:endParaRPr sz="3700" b="1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1050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123"/>
              <a:buFont typeface="Arial"/>
              <a:buNone/>
            </a:pPr>
            <a:endParaRPr sz="4123" b="1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98" name="Google Shape;298;g3ef2b33f906_0_16"/>
          <p:cNvSpPr/>
          <p:nvPr/>
        </p:nvSpPr>
        <p:spPr>
          <a:xfrm>
            <a:off x="3539159" y="4816945"/>
            <a:ext cx="6198900" cy="109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051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26"/>
              <a:buFont typeface="Arial"/>
              <a:buNone/>
            </a:pPr>
            <a:r>
              <a:rPr lang="en-US" sz="2226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New </a:t>
            </a:r>
            <a:r>
              <a:rPr lang="en-US" sz="2226" b="1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EAF</a:t>
            </a:r>
            <a:r>
              <a:rPr lang="en-US" sz="2226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 &amp; </a:t>
            </a:r>
            <a:r>
              <a:rPr lang="en-US" sz="2226" b="1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CCM</a:t>
            </a:r>
            <a:r>
              <a:rPr lang="en-US" sz="2226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 at </a:t>
            </a:r>
            <a:r>
              <a:rPr lang="en-US" sz="2226" b="1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K</a:t>
            </a:r>
            <a:r>
              <a:rPr lang="en-US" sz="2226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amet </a:t>
            </a:r>
            <a:r>
              <a:rPr lang="en-US" sz="2226" b="1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S</a:t>
            </a:r>
            <a:r>
              <a:rPr lang="en-US" sz="2226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teel low-carbon steel slab</a:t>
            </a:r>
            <a:endParaRPr sz="2226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1051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26"/>
              <a:buFont typeface="Arial"/>
              <a:buNone/>
            </a:pPr>
            <a:r>
              <a:rPr lang="en-US" sz="2226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$1.1 bn </a:t>
            </a:r>
            <a:endParaRPr sz="2226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99" name="Google Shape;299;g3ef2b33f906_0_16"/>
          <p:cNvSpPr/>
          <p:nvPr/>
        </p:nvSpPr>
        <p:spPr>
          <a:xfrm>
            <a:off x="3539159" y="9927096"/>
            <a:ext cx="6198900" cy="109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051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26"/>
              <a:buFont typeface="Arial"/>
              <a:buNone/>
            </a:pPr>
            <a:r>
              <a:rPr lang="en-US" sz="2226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Uranium ore mining expansion</a:t>
            </a:r>
            <a:endParaRPr sz="2226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1051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26"/>
              <a:buFont typeface="Arial"/>
              <a:buNone/>
            </a:pPr>
            <a:r>
              <a:rPr lang="en-US" sz="2226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1.5 </a:t>
            </a:r>
            <a:r>
              <a:rPr lang="en-US" sz="2226" b="1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M</a:t>
            </a:r>
            <a:r>
              <a:rPr lang="en-US" sz="2226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t ore production per year</a:t>
            </a:r>
            <a:endParaRPr sz="2226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1051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26"/>
              <a:buFont typeface="Arial"/>
              <a:buNone/>
            </a:pPr>
            <a:r>
              <a:rPr lang="en-US" sz="2226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$0.5 bn </a:t>
            </a:r>
            <a:endParaRPr sz="2226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00" name="Google Shape;300;g3ef2b33f906_0_16"/>
          <p:cNvSpPr/>
          <p:nvPr/>
        </p:nvSpPr>
        <p:spPr>
          <a:xfrm>
            <a:off x="3539159" y="6398160"/>
            <a:ext cx="6198900" cy="109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051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26"/>
              <a:buFont typeface="Arial"/>
              <a:buNone/>
            </a:pPr>
            <a:r>
              <a:rPr lang="en-US" sz="2226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Green </a:t>
            </a:r>
            <a:r>
              <a:rPr lang="en-US" sz="2226" b="1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EAF</a:t>
            </a:r>
            <a:r>
              <a:rPr lang="en-US" sz="2226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-based flat steel</a:t>
            </a:r>
            <a:endParaRPr sz="2226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1051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26"/>
              <a:buFont typeface="Arial"/>
              <a:buNone/>
            </a:pPr>
            <a:r>
              <a:rPr lang="en-US" sz="2226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1+ </a:t>
            </a:r>
            <a:r>
              <a:rPr lang="en-US" sz="2226" b="1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M</a:t>
            </a:r>
            <a:r>
              <a:rPr lang="en-US" sz="2226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t low-carbon production</a:t>
            </a:r>
            <a:endParaRPr sz="2226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1051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26"/>
              <a:buFont typeface="Arial"/>
              <a:buNone/>
            </a:pPr>
            <a:r>
              <a:rPr lang="en-US" sz="2226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$1.0 bn </a:t>
            </a:r>
            <a:endParaRPr sz="2226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01" name="Google Shape;301;g3ef2b33f906_0_16"/>
          <p:cNvSpPr/>
          <p:nvPr/>
        </p:nvSpPr>
        <p:spPr>
          <a:xfrm>
            <a:off x="12051989" y="4816945"/>
            <a:ext cx="5989200" cy="109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051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26"/>
              <a:buFont typeface="Arial"/>
              <a:buNone/>
            </a:pPr>
            <a:r>
              <a:rPr lang="en-US" sz="2226" b="1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BGV </a:t>
            </a:r>
            <a:r>
              <a:rPr lang="en-US" sz="2226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spherical graphite project</a:t>
            </a:r>
            <a:endParaRPr sz="2226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1051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26"/>
              <a:buFont typeface="Arial"/>
              <a:buNone/>
            </a:pPr>
            <a:r>
              <a:rPr lang="en-US" sz="2226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Battery-grade spherical graphite</a:t>
            </a:r>
            <a:endParaRPr sz="2226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1051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26"/>
              <a:buFont typeface="Arial"/>
              <a:buNone/>
            </a:pPr>
            <a:r>
              <a:rPr lang="en-US" sz="2226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$0.4 bn </a:t>
            </a:r>
            <a:endParaRPr sz="2226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02" name="Google Shape;302;g3ef2b33f906_0_16"/>
          <p:cNvSpPr/>
          <p:nvPr/>
        </p:nvSpPr>
        <p:spPr>
          <a:xfrm>
            <a:off x="3539159" y="8167864"/>
            <a:ext cx="6198900" cy="109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051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26"/>
              <a:buFont typeface="Arial"/>
              <a:buNone/>
            </a:pPr>
            <a:r>
              <a:rPr lang="en-US" sz="2226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Production of </a:t>
            </a:r>
            <a:r>
              <a:rPr lang="en-US" sz="2226" b="1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DR</a:t>
            </a:r>
            <a:r>
              <a:rPr lang="en-US" sz="2226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-grade pellets</a:t>
            </a:r>
            <a:endParaRPr sz="2226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1051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26"/>
              <a:buFont typeface="Arial"/>
              <a:buNone/>
            </a:pPr>
            <a:r>
              <a:rPr lang="en-US" sz="2226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For </a:t>
            </a:r>
            <a:r>
              <a:rPr lang="en-US" sz="2226" b="1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DRI </a:t>
            </a:r>
            <a:r>
              <a:rPr lang="en-US" sz="2226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steelmaking</a:t>
            </a:r>
            <a:endParaRPr sz="2226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1051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26"/>
              <a:buFont typeface="Arial"/>
              <a:buNone/>
            </a:pPr>
            <a:r>
              <a:rPr lang="en-US" sz="2226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$0.5 bn </a:t>
            </a:r>
            <a:endParaRPr sz="2226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03" name="Google Shape;303;g3ef2b33f906_0_16"/>
          <p:cNvSpPr/>
          <p:nvPr/>
        </p:nvSpPr>
        <p:spPr>
          <a:xfrm>
            <a:off x="12051989" y="6398160"/>
            <a:ext cx="5989200" cy="109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051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26"/>
              <a:buFont typeface="Arial"/>
              <a:buNone/>
            </a:pPr>
            <a:r>
              <a:rPr lang="en-US" sz="2226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Float glass plant</a:t>
            </a:r>
            <a:br>
              <a:rPr lang="en-US" sz="2226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en-US" sz="2226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&amp; coated glass manufacturing</a:t>
            </a:r>
            <a:br>
              <a:rPr lang="en-US" sz="2226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en-US" sz="2226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$0.3 bn </a:t>
            </a:r>
            <a:endParaRPr sz="2226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04" name="Google Shape;304;g3ef2b33f906_0_16"/>
          <p:cNvSpPr/>
          <p:nvPr/>
        </p:nvSpPr>
        <p:spPr>
          <a:xfrm>
            <a:off x="12051989" y="7979375"/>
            <a:ext cx="5989200" cy="109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051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26"/>
              <a:buFont typeface="Arial"/>
              <a:buNone/>
            </a:pPr>
            <a:r>
              <a:rPr lang="en-US" sz="2226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Ukrainian titanium cluster</a:t>
            </a:r>
            <a:br>
              <a:rPr lang="en-US" sz="2226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en-US" sz="2226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Integrated titanium value chain</a:t>
            </a:r>
            <a:endParaRPr sz="2226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1051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26"/>
              <a:buFont typeface="Arial"/>
              <a:buNone/>
            </a:pPr>
            <a:r>
              <a:rPr lang="en-US" sz="2226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$0.2 bn </a:t>
            </a:r>
            <a:endParaRPr sz="2226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5" name="Google Shape;325;g3ef2b33f906_0_0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20104011" cy="11308508"/>
          </a:xfrm>
          <a:prstGeom prst="rect">
            <a:avLst/>
          </a:prstGeom>
          <a:noFill/>
          <a:ln>
            <a:noFill/>
          </a:ln>
        </p:spPr>
      </p:pic>
      <p:pic>
        <p:nvPicPr>
          <p:cNvPr id="326" name="Google Shape;326;g3ef2b33f906_0_0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16172" y="4523740"/>
            <a:ext cx="7758892" cy="205228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7" name="Google Shape;327;g3ef2b33f906_0_0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429002" y="4523740"/>
            <a:ext cx="7758892" cy="168580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8" name="Google Shape;328;g3ef2b33f906_0_0" descr="preencoded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916172" y="6513348"/>
            <a:ext cx="7758892" cy="205228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9" name="Google Shape;329;g3ef2b33f906_0_0" descr="preencoded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429002" y="6513348"/>
            <a:ext cx="7758892" cy="2052285"/>
          </a:xfrm>
          <a:prstGeom prst="rect">
            <a:avLst/>
          </a:prstGeom>
          <a:noFill/>
          <a:ln>
            <a:noFill/>
          </a:ln>
        </p:spPr>
      </p:pic>
      <p:sp>
        <p:nvSpPr>
          <p:cNvPr id="330" name="Google Shape;330;g3ef2b33f906_0_0"/>
          <p:cNvSpPr/>
          <p:nvPr/>
        </p:nvSpPr>
        <p:spPr>
          <a:xfrm>
            <a:off x="1916178" y="3340450"/>
            <a:ext cx="16334700" cy="68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050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123"/>
              <a:buFont typeface="Arial"/>
              <a:buNone/>
            </a:pPr>
            <a:r>
              <a:rPr lang="en-US" sz="37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ITC, Transport &amp; Housing – 4 projects, $9.5 Bn </a:t>
            </a:r>
            <a:r>
              <a:rPr lang="en-US" sz="4123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4123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31" name="Google Shape;331;g3ef2b33f906_0_0"/>
          <p:cNvSpPr/>
          <p:nvPr/>
        </p:nvSpPr>
        <p:spPr>
          <a:xfrm>
            <a:off x="3539159" y="4816945"/>
            <a:ext cx="6198900" cy="146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051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26"/>
              <a:buFont typeface="Arial"/>
              <a:buNone/>
            </a:pPr>
            <a:r>
              <a:rPr lang="en-US" sz="2226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A</a:t>
            </a:r>
            <a:r>
              <a:rPr lang="en-US" sz="2226" b="1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I</a:t>
            </a:r>
            <a:r>
              <a:rPr lang="en-US" sz="2226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 &amp; </a:t>
            </a:r>
            <a:r>
              <a:rPr lang="en-US" sz="2226" b="1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HPC</a:t>
            </a:r>
            <a:r>
              <a:rPr lang="en-US" sz="2226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 data center – Ukraine superpower hub</a:t>
            </a:r>
            <a:endParaRPr sz="2226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1051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26"/>
              <a:buFont typeface="Arial"/>
              <a:buNone/>
            </a:pPr>
            <a:r>
              <a:rPr lang="en-US" sz="2226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Up to 500 mw data center capacity</a:t>
            </a:r>
            <a:endParaRPr sz="2226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1051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26"/>
              <a:buFont typeface="Arial"/>
              <a:buNone/>
            </a:pPr>
            <a:r>
              <a:rPr lang="en-US" sz="2226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$6.0 bn </a:t>
            </a:r>
            <a:endParaRPr sz="2226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32" name="Google Shape;332;g3ef2b33f906_0_0"/>
          <p:cNvSpPr/>
          <p:nvPr/>
        </p:nvSpPr>
        <p:spPr>
          <a:xfrm>
            <a:off x="12051989" y="4816945"/>
            <a:ext cx="6198900" cy="109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051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26"/>
              <a:buFont typeface="Arial"/>
              <a:buNone/>
            </a:pPr>
            <a:r>
              <a:rPr lang="en-US" sz="2226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Western border connectivity</a:t>
            </a:r>
            <a:endParaRPr sz="2226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1051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26"/>
              <a:buFont typeface="Arial"/>
              <a:buNone/>
            </a:pPr>
            <a:r>
              <a:rPr lang="en-US" sz="2226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program Ppp road corridors to the </a:t>
            </a:r>
            <a:r>
              <a:rPr lang="en-US" sz="2226" b="1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EU</a:t>
            </a:r>
            <a:endParaRPr sz="2226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1051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26"/>
              <a:buFont typeface="Arial"/>
              <a:buNone/>
            </a:pPr>
            <a:r>
              <a:rPr lang="en-US" sz="2226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$2.6 bn </a:t>
            </a:r>
            <a:endParaRPr sz="2226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33" name="Google Shape;333;g3ef2b33f906_0_0"/>
          <p:cNvSpPr/>
          <p:nvPr/>
        </p:nvSpPr>
        <p:spPr>
          <a:xfrm>
            <a:off x="3539159" y="6806553"/>
            <a:ext cx="5989200" cy="146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051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26"/>
              <a:buFont typeface="Arial"/>
              <a:buNone/>
            </a:pPr>
            <a:r>
              <a:rPr lang="en-US" sz="2226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Social rental housing</a:t>
            </a:r>
            <a:endParaRPr sz="2226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1051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26"/>
              <a:buFont typeface="Arial"/>
              <a:buNone/>
            </a:pPr>
            <a:r>
              <a:rPr lang="en-US" sz="2226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52 residential buildings</a:t>
            </a:r>
            <a:endParaRPr sz="2226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1051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26"/>
              <a:buFont typeface="Arial"/>
              <a:buNone/>
            </a:pPr>
            <a:r>
              <a:rPr lang="en-US" sz="2226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6,500 families</a:t>
            </a:r>
            <a:endParaRPr sz="2226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1051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26"/>
              <a:buFont typeface="Arial"/>
              <a:buNone/>
            </a:pPr>
            <a:r>
              <a:rPr lang="en-US" sz="2226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$0.5 bn </a:t>
            </a:r>
            <a:endParaRPr sz="2226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34" name="Google Shape;334;g3ef2b33f906_0_0"/>
          <p:cNvSpPr/>
          <p:nvPr/>
        </p:nvSpPr>
        <p:spPr>
          <a:xfrm>
            <a:off x="12051989" y="6806553"/>
            <a:ext cx="5989200" cy="146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051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26"/>
              <a:buFont typeface="Arial"/>
              <a:buNone/>
            </a:pPr>
            <a:r>
              <a:rPr lang="en-US" sz="2226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Lviv airport cluster</a:t>
            </a:r>
            <a:endParaRPr sz="2226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1051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26"/>
              <a:buFont typeface="Arial"/>
              <a:buNone/>
            </a:pPr>
            <a:r>
              <a:rPr lang="en-US" sz="2226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+ 1 regional airport</a:t>
            </a:r>
            <a:endParaRPr sz="2226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1051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26"/>
              <a:buFont typeface="Arial"/>
              <a:buNone/>
            </a:pPr>
            <a:r>
              <a:rPr lang="en-US" sz="2226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Airport modernization under </a:t>
            </a:r>
            <a:r>
              <a:rPr lang="en-US" sz="2226" b="1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PPP</a:t>
            </a:r>
            <a:endParaRPr sz="2226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1051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26"/>
              <a:buFont typeface="Arial"/>
              <a:buNone/>
            </a:pPr>
            <a:r>
              <a:rPr lang="en-US" sz="2226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$0.5 bn </a:t>
            </a:r>
            <a:endParaRPr sz="2226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2" name="Google Shape;352;g3ef2225c6b0_3_36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20104011" cy="11308508"/>
          </a:xfrm>
          <a:prstGeom prst="rect">
            <a:avLst/>
          </a:prstGeom>
          <a:noFill/>
          <a:ln>
            <a:noFill/>
          </a:ln>
        </p:spPr>
      </p:pic>
      <p:sp>
        <p:nvSpPr>
          <p:cNvPr id="353" name="Google Shape;353;g3ef2225c6b0_3_36"/>
          <p:cNvSpPr/>
          <p:nvPr/>
        </p:nvSpPr>
        <p:spPr>
          <a:xfrm>
            <a:off x="1916172" y="7351077"/>
            <a:ext cx="7758900" cy="1842900"/>
          </a:xfrm>
          <a:prstGeom prst="rect">
            <a:avLst/>
          </a:prstGeom>
          <a:solidFill>
            <a:srgbClr val="4E81BD"/>
          </a:solidFill>
          <a:ln>
            <a:noFill/>
          </a:ln>
        </p:spPr>
        <p:txBody>
          <a:bodyPr spcFirstLastPara="1" wrap="square" lIns="100500" tIns="100500" rIns="100500" bIns="1005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4" name="Google Shape;354;g3ef2225c6b0_3_36"/>
          <p:cNvSpPr/>
          <p:nvPr/>
        </p:nvSpPr>
        <p:spPr>
          <a:xfrm>
            <a:off x="10429002" y="7351077"/>
            <a:ext cx="7758900" cy="1842900"/>
          </a:xfrm>
          <a:prstGeom prst="rect">
            <a:avLst/>
          </a:prstGeom>
          <a:solidFill>
            <a:srgbClr val="4E81BD"/>
          </a:solidFill>
          <a:ln>
            <a:noFill/>
          </a:ln>
        </p:spPr>
        <p:txBody>
          <a:bodyPr spcFirstLastPara="1" wrap="square" lIns="100500" tIns="100500" rIns="100500" bIns="1005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5" name="Google Shape;355;g3ef2225c6b0_3_36"/>
          <p:cNvSpPr/>
          <p:nvPr/>
        </p:nvSpPr>
        <p:spPr>
          <a:xfrm>
            <a:off x="1916172" y="3549879"/>
            <a:ext cx="15161700" cy="68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0506"/>
              </a:lnSpc>
              <a:spcBef>
                <a:spcPts val="0"/>
              </a:spcBef>
              <a:spcAft>
                <a:spcPts val="0"/>
              </a:spcAft>
              <a:buClr>
                <a:srgbClr val="2C5EAB"/>
              </a:buClr>
              <a:buSzPts val="4123"/>
              <a:buFont typeface="Arial"/>
              <a:buNone/>
            </a:pPr>
            <a:r>
              <a:rPr lang="en-US" sz="4123" b="1" i="0" u="none" strike="noStrike" cap="none">
                <a:solidFill>
                  <a:srgbClr val="2C5EAB"/>
                </a:solidFill>
                <a:latin typeface="Verdana"/>
                <a:ea typeface="Verdana"/>
                <a:cs typeface="Verdana"/>
                <a:sym typeface="Verdana"/>
              </a:rPr>
              <a:t>More Investment Opportunities – Invest Guide 3.0 </a:t>
            </a:r>
            <a:endParaRPr sz="4123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56" name="Google Shape;356;g3ef2225c6b0_3_36"/>
          <p:cNvSpPr/>
          <p:nvPr/>
        </p:nvSpPr>
        <p:spPr>
          <a:xfrm>
            <a:off x="4481539" y="7686169"/>
            <a:ext cx="2607300" cy="49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10481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968"/>
              <a:buFont typeface="Arial"/>
              <a:buNone/>
            </a:pPr>
            <a:r>
              <a:rPr lang="en-US" sz="2968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Total budget: </a:t>
            </a:r>
            <a:endParaRPr sz="2968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57" name="Google Shape;357;g3ef2225c6b0_3_36"/>
          <p:cNvSpPr/>
          <p:nvPr/>
        </p:nvSpPr>
        <p:spPr>
          <a:xfrm>
            <a:off x="3884698" y="8178336"/>
            <a:ext cx="3832200" cy="68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1050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123"/>
              <a:buFont typeface="Arial"/>
              <a:buNone/>
            </a:pPr>
            <a:r>
              <a:rPr lang="en-US" sz="4123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$77.2 billion </a:t>
            </a:r>
            <a:endParaRPr sz="4123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58" name="Google Shape;358;g3ef2225c6b0_3_36"/>
          <p:cNvSpPr/>
          <p:nvPr/>
        </p:nvSpPr>
        <p:spPr>
          <a:xfrm>
            <a:off x="12617417" y="7686169"/>
            <a:ext cx="3643800" cy="49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10481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968"/>
              <a:buFont typeface="Arial"/>
              <a:buNone/>
            </a:pPr>
            <a:r>
              <a:rPr lang="en-US" sz="2968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Required financing </a:t>
            </a:r>
            <a:endParaRPr sz="2968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59" name="Google Shape;359;g3ef2225c6b0_3_36"/>
          <p:cNvSpPr/>
          <p:nvPr/>
        </p:nvSpPr>
        <p:spPr>
          <a:xfrm>
            <a:off x="12533650" y="8178336"/>
            <a:ext cx="3832200" cy="68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1050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123"/>
              <a:buFont typeface="Arial"/>
              <a:buNone/>
            </a:pPr>
            <a:r>
              <a:rPr lang="en-US" sz="4123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$61.6 billion </a:t>
            </a:r>
            <a:endParaRPr sz="4123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60" name="Google Shape;360;g3ef2225c6b0_3_36"/>
          <p:cNvSpPr/>
          <p:nvPr/>
        </p:nvSpPr>
        <p:spPr>
          <a:xfrm>
            <a:off x="1916172" y="4837889"/>
            <a:ext cx="4146600" cy="98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376961" marR="0" lvl="0" indent="-376961" algn="l" rtl="0">
              <a:lnSpc>
                <a:spcPct val="110481"/>
              </a:lnSpc>
              <a:spcBef>
                <a:spcPts val="0"/>
              </a:spcBef>
              <a:spcAft>
                <a:spcPts val="0"/>
              </a:spcAft>
              <a:buClr>
                <a:srgbClr val="2C5EAB"/>
              </a:buClr>
              <a:buSzPts val="2968"/>
              <a:buFont typeface="Verdana"/>
              <a:buChar char="•"/>
            </a:pPr>
            <a:r>
              <a:rPr lang="en-US" sz="2968" b="1" i="0" u="none" strike="noStrike" cap="none">
                <a:solidFill>
                  <a:srgbClr val="2C5EAB"/>
                </a:solidFill>
                <a:latin typeface="Verdana"/>
                <a:ea typeface="Verdana"/>
                <a:cs typeface="Verdana"/>
                <a:sym typeface="Verdana"/>
              </a:rPr>
              <a:t>377 investment opportunities </a:t>
            </a:r>
            <a:endParaRPr sz="2968" b="1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61" name="Google Shape;361;g3ef2225c6b0_3_36"/>
          <p:cNvSpPr/>
          <p:nvPr/>
        </p:nvSpPr>
        <p:spPr>
          <a:xfrm>
            <a:off x="8177762" y="4837889"/>
            <a:ext cx="4146600" cy="98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376961" marR="0" lvl="0" indent="-376961" algn="l" rtl="0">
              <a:lnSpc>
                <a:spcPct val="110481"/>
              </a:lnSpc>
              <a:spcBef>
                <a:spcPts val="0"/>
              </a:spcBef>
              <a:spcAft>
                <a:spcPts val="0"/>
              </a:spcAft>
              <a:buClr>
                <a:srgbClr val="2C5EAB"/>
              </a:buClr>
              <a:buSzPts val="2968"/>
              <a:buFont typeface="Verdana"/>
              <a:buChar char="•"/>
            </a:pPr>
            <a:r>
              <a:rPr lang="en-US" sz="2968" b="1" i="0" u="none" strike="noStrike" cap="none">
                <a:solidFill>
                  <a:srgbClr val="2C5EAB"/>
                </a:solidFill>
                <a:latin typeface="Verdana"/>
                <a:ea typeface="Verdana"/>
                <a:cs typeface="Verdana"/>
                <a:sym typeface="Verdana"/>
              </a:rPr>
              <a:t>347 commercial projects </a:t>
            </a:r>
            <a:endParaRPr sz="2968" b="1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62" name="Google Shape;362;g3ef2225c6b0_3_36"/>
          <p:cNvSpPr/>
          <p:nvPr/>
        </p:nvSpPr>
        <p:spPr>
          <a:xfrm>
            <a:off x="14010624" y="4837889"/>
            <a:ext cx="4146600" cy="98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376961" marR="0" lvl="0" indent="-376961" algn="l" rtl="0">
              <a:lnSpc>
                <a:spcPct val="110481"/>
              </a:lnSpc>
              <a:spcBef>
                <a:spcPts val="0"/>
              </a:spcBef>
              <a:spcAft>
                <a:spcPts val="0"/>
              </a:spcAft>
              <a:buClr>
                <a:srgbClr val="2C5EAB"/>
              </a:buClr>
              <a:buSzPts val="2968"/>
              <a:buFont typeface="Verdana"/>
              <a:buChar char="•"/>
            </a:pPr>
            <a:r>
              <a:rPr lang="en-US" sz="2968" b="1" i="0" u="none" strike="noStrike" cap="none">
                <a:solidFill>
                  <a:srgbClr val="2C5EAB"/>
                </a:solidFill>
                <a:latin typeface="Verdana"/>
                <a:ea typeface="Verdana"/>
                <a:cs typeface="Verdana"/>
                <a:sym typeface="Verdana"/>
              </a:rPr>
              <a:t>30 investment funds </a:t>
            </a:r>
            <a:endParaRPr sz="2968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464</Words>
  <Application>Microsoft Office PowerPoint</Application>
  <PresentationFormat>Προσαρμογή</PresentationFormat>
  <Paragraphs>118</Paragraphs>
  <Slides>11</Slides>
  <Notes>11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11</vt:i4>
      </vt:variant>
    </vt:vector>
  </HeadingPairs>
  <TitlesOfParts>
    <vt:vector size="15" baseType="lpstr">
      <vt:lpstr>Arial</vt:lpstr>
      <vt:lpstr>Calibri</vt:lpstr>
      <vt:lpstr>Verdana</vt:lpstr>
      <vt:lpstr>Office Theme</vt:lpstr>
      <vt:lpstr>Flagship Investment Projects:  From Pipeline to Implementation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Flagship Investment Projects:  From Pipeline to Implementation</dc:title>
  <dc:creator>Maciek</dc:creator>
  <cp:lastModifiedBy>agelos zikos</cp:lastModifiedBy>
  <cp:revision>2</cp:revision>
  <dcterms:created xsi:type="dcterms:W3CDTF">2026-06-09T13:07:18Z</dcterms:created>
  <dcterms:modified xsi:type="dcterms:W3CDTF">2026-07-07T09:07:18Z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2026-06-09T00:00:00Z</vt:filetime>
  </property>
  <property fmtid="{D5CDD505-2E9C-101B-9397-08002B2CF9AE}" pid="4" name="Creator">
    <vt:lpwstr>Adobe Illustrator CS6 (Windows)</vt:lpwstr>
  </property>
  <property fmtid="{D5CDD505-2E9C-101B-9397-08002B2CF9AE}" pid="5" name="LastSaved">
    <vt:filetime>2026-06-09T00:00:00Z</vt:filetime>
  </property>
  <property fmtid="{D5CDD505-2E9C-101B-9397-08002B2CF9AE}" pid="6" name="Producer">
    <vt:lpwstr>Adobe PDF library 10.01</vt:lpwstr>
  </property>
</Properties>
</file>